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94" r:id="rId1"/>
  </p:sldMasterIdLst>
  <p:notesMasterIdLst>
    <p:notesMasterId r:id="rId22"/>
  </p:notesMasterIdLst>
  <p:handoutMasterIdLst>
    <p:handoutMasterId r:id="rId23"/>
  </p:handoutMasterIdLst>
  <p:sldIdLst>
    <p:sldId id="803" r:id="rId2"/>
    <p:sldId id="695" r:id="rId3"/>
    <p:sldId id="802" r:id="rId4"/>
    <p:sldId id="805" r:id="rId5"/>
    <p:sldId id="807" r:id="rId6"/>
    <p:sldId id="811" r:id="rId7"/>
    <p:sldId id="809" r:id="rId8"/>
    <p:sldId id="823" r:id="rId9"/>
    <p:sldId id="826" r:id="rId10"/>
    <p:sldId id="810" r:id="rId11"/>
    <p:sldId id="827" r:id="rId12"/>
    <p:sldId id="816" r:id="rId13"/>
    <p:sldId id="814" r:id="rId14"/>
    <p:sldId id="815" r:id="rId15"/>
    <p:sldId id="818" r:id="rId16"/>
    <p:sldId id="822" r:id="rId17"/>
    <p:sldId id="819" r:id="rId18"/>
    <p:sldId id="820" r:id="rId19"/>
    <p:sldId id="821" r:id="rId20"/>
    <p:sldId id="825" r:id="rId2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DEDEDE"/>
    <a:srgbClr val="F8F8F8"/>
    <a:srgbClr val="B3B3B3"/>
    <a:srgbClr val="6E6E6E"/>
    <a:srgbClr val="0071C5"/>
    <a:srgbClr val="4A4A4A"/>
    <a:srgbClr val="0C34BD"/>
    <a:srgbClr val="5D1682"/>
    <a:srgbClr val="008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6812D-BA5D-4FB8-A5D5-FD8C865A0265}" v="5" dt="2022-08-09T17:26:53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54" y="132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8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6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3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9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0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2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29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4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/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0" y="7040881"/>
            <a:ext cx="8961120" cy="2289898"/>
          </a:xfrm>
        </p:spPr>
        <p:txBody>
          <a:bodyPr anchor="b"/>
          <a:lstStyle>
            <a:lvl1pPr algn="ctr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ar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518B9-8953-4D61-86EB-BF726D7CE198}"/>
              </a:ext>
            </a:extLst>
          </p:cNvPr>
          <p:cNvGrpSpPr/>
          <p:nvPr userDrawn="1"/>
        </p:nvGrpSpPr>
        <p:grpSpPr>
          <a:xfrm>
            <a:off x="-2212179" y="-674777"/>
            <a:ext cx="22711115" cy="11638877"/>
            <a:chOff x="-1327308" y="-404866"/>
            <a:chExt cx="13626669" cy="69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6AA18-85AA-4ECF-BC7C-6CDDDFA8AED1}"/>
                </a:ext>
              </a:extLst>
            </p:cNvPr>
            <p:cNvSpPr/>
            <p:nvPr userDrawn="1"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779DBA0E-78FD-499D-B7C5-9610ED16A5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856087B-5738-47BA-B257-0AE16578FE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30EA3BC0-CA75-4A9F-844C-9DF7651395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9D9D0DC-416F-4D02-AE51-DC94179FE3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3F11494-DD54-4DA3-999D-60884617A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8DA5A4A-C129-4A6A-8590-D776A55A5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72853C-EBAC-4426-B8F7-4D7FF7CE7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A148D7-A843-4289-9E59-D4B56EBE96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DFDAB2E-4FBE-4EA1-9068-98D2A1969C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CB7337C-1F1B-4024-8C1B-1145290410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AC71E65-025E-4CD8-9C62-5C672876AB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C69994B-2A96-4E6B-90E0-7C6012E438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5DA46AF-2C01-438F-ABE1-131B508F70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D1F7F7D-46C6-41FC-9A05-60CDDDABC9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6044945-DD35-4A1F-B666-67B79DB3B9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6707B12-7E15-44BA-A75C-D231A0BD9D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9CA6F74-E612-4E07-826D-3714EA654B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C232950-AF88-4D8C-98A2-58E2906C02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77A18B0-195A-44F8-8045-DEE9F4805C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57DA582-5E40-4087-915C-A8AFB763C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B9446B2-AA95-41F1-8CE9-9C293FF2FF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9C2F6DB-63BE-4BEF-BD50-8E85A06AF3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B269B44-FFE3-44F5-9547-2D66569163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7B33E0B-D54D-4AD0-93EB-2D85D95AA7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C82CDED5-DC3C-4291-8FB5-4FBECACC09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38B0CFAC-4CC8-4BD7-9602-D3F62B4111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D7BB7E2-49CE-405B-BBC3-0D3235E735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D724979D-D321-46A4-8BFB-4BE56A78ED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90ECEE1-1C0E-48A4-8212-4FDF80E340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6A4F312E-AC0E-438F-85DE-734894B59F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143C46B-BB0E-42E1-91DB-CF7866DEF0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789D5ED-08F4-45B7-96D5-9DB37E826F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C71D4383-262D-49BE-8F2A-35EABE4CA5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B2D051A4-B41D-49C5-BCBA-B200CE9274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A204CAE-8CAD-4182-AFDF-6D71A5318A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2D419D0-1198-497F-8FCB-0E4E01ABEB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42DA3B58-E508-46A3-B351-BFD7A44A3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E56F4597-4576-4F1D-9E8B-57D61B7AF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16A7CB5-E8F5-43EC-B4DA-8367563CBA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63EEF7E-F8C7-40A7-9EC5-7A2377B3E9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18561612-6FBC-464D-9063-754B5DF158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9FB80B49-CDD0-491F-B397-AF746CB745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04631F3-C493-4A64-AAFD-4686A560F6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A457E3A0-7D3B-4D8D-909F-FA0F06B944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8E8EADD-8531-47CC-A9F2-A5B20F7DA1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24D2EADF-B7B9-4986-AEDB-A2D41F636C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683D26A-EB07-4380-8914-B6AECFE4BF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8C3AD2F-A184-4332-ADCE-E7FEDE7BA6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1ACBB54-13C8-4052-B203-3996848511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892B4C18-A783-475D-8EEF-F11FBA1A32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62353FE-8604-486E-9560-78C474AC8F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4A5FC7DA-BB86-43EB-AC23-48D1752A6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57B12D9F-3BBD-4FAF-A8AB-5C32680329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B7B50CA6-941B-4F77-891D-BA2C28D0CA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194FC04-B2A1-4C52-B275-3D32DD41DD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3055B924-F529-4C4C-A7F1-F0D1B50A73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1DCBE022-831C-4DEF-8567-F73AB476C6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677A0E0-1BE9-4AD9-8081-3970B6DE76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5056D7AA-7E9E-4019-92DE-9258C7BADC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B52F2FF3-8B1D-4A44-8280-D43163EC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8B2B15A4-341E-44E2-AA50-1BF44E9387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ACC84E38-6617-4E04-B995-881604F99C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C6B285A5-12A2-48AF-893D-598301661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47084835-C1A6-434A-A2AB-3E7DA4267B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82D26294-EE4F-4381-8B0F-4CE7F3A1A3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B1EE9A53-A80E-4B20-9E04-100060C78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C3C136FE-F981-49F6-8875-8AD586CA85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FC84C1D9-DA95-4BF6-A71F-86DC6A2FA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EC336BD7-D0E5-4907-BEDB-AA01C56DDA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BAAF41C9-7EAA-475D-83F2-1253B7055B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C4C84E12-C6BC-4AF0-9151-76A20D031C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98FB1073-101D-401C-B499-E80B2DCCDB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3E52FE15-A88E-4B8E-B23B-7E81075312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83FECA9-6276-4B79-96AD-84BED6F80D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18137A3-C9B0-4C35-8A20-53EC5864E5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2DE848A-E413-47C4-8173-DB2CA8EEA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14D3DEFF-25FB-44EA-876C-8BD7E213C1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F8DD5E7B-8D6A-46DF-B7B8-0A96095CA7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140EA7A3-E20E-49A8-B7DF-746F09BE22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A30FB1C7-E929-4CCD-BEC9-3D5F967B88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106589F0-5AFE-476A-B71B-0A4F47482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852272BE-007F-4591-87D4-4C058623A4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D5A05AC-D4E7-4583-9D07-33F99E8EE1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A87D9B9-82A6-4511-B55E-096518071A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82686F07-3802-48D8-BD5E-CF63B4EBB3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1444EAF-3866-48AD-95F7-91B593B795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938A681C-25A3-449B-A881-F76613FC96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98089678-D463-4C4A-9D1A-1FC1390E4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45CD8C6-72C7-424E-8145-FCCA8DA124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BCBD54C4-E64F-46E5-B0A1-0FBF34779A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B158F302-8B95-435F-8FB0-83556B22F4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169E18F6-73D6-442E-8CB4-23C90D727B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ABAC07F3-4764-4532-A67C-B8DDA82C5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3EE3A1D8-3AAF-4FAE-91BD-EE716E1E5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78F80FF2-18C9-4DE9-8D2D-648C6F9570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E9B1FC89-6E1D-463F-B7E4-4F62397C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1504CF42-A3AD-43AF-BC77-F4293F7821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F0742A4B-B722-474E-833A-AF064D3CD9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56AB6434-0B69-41B7-841E-1A9ECDA5F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409BE632-16FF-4B4D-93DE-08E52DEE5A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F6D1D24A-DEFB-4B95-9E28-5334F985B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4D490E6F-B375-40F3-B24C-E712E32AFA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B1156AD0-A975-4D2C-B96A-5C2D1D5006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C5C7092-27B9-46A8-A5CB-88DDD889D6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BF4DD3C7-5444-4AE1-8656-CFEA1F9643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467BF95-5ED3-4FD4-83F5-8070D7EE77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CDB313B9-C607-49FC-BC0F-4BDDB157AF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23871273-FB35-489A-824B-B8913F9CC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6C17C940-E405-42C7-95FF-4654386A89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F26C33C6-2F43-40B4-BB2D-1DD906A228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4AF169A6-6482-40AF-85D0-0743C46622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E0513C84-01AF-4A9C-9822-98303318D0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BC2CD672-1D59-47B2-8BA3-8F1F5D7E66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5CF49A84-7902-40A6-A48F-B657DB995E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0413E21A-6735-49F7-84A0-262341ED43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B3515FD2-D67D-4964-A1C7-366A2381E2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988F666F-A0C2-4684-BAAE-BF79FEBC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D64D2D99-CFE5-40EB-81E4-E291053599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6F1D8EC0-2F8B-4B55-829F-5D11897D2E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7612A0CC-BF09-49BF-BA72-D8A7162378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5834C3D7-D7F3-46F0-95B2-22E7990457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FD9ABA39-4B6C-4C7A-BFF6-C9192C33F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7A304270-705C-435B-A170-7613148DB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78BD2E8E-0F2A-497D-A0F8-D0D05765B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F8691056-2A9C-4EAE-898B-E8C145A3A0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7644BFA6-53D3-4200-97D5-A0826C9122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31DD1366-4AF2-4675-8C09-B16FF18F4A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05FAFC32-B238-4EC6-9F94-250901C580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94EDFDD1-CC0F-4CE9-A5E1-6F34763C59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89391791-3406-405C-A52A-325E0ACEF0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C45408BD-5A4C-4B71-9A10-180FFAA3CF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62DA3C5-1F52-431A-AA77-2EBDF5CD4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158567EE-7ECE-4308-AF7E-DEA507E8E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D2894DDF-45DE-4178-BFC7-4F0B8D8EF9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36B1E453-1287-45A9-9339-730E3914F1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4D1CFF21-2793-4E1D-A631-989F34A2CB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FFFFE495-6317-4046-8780-509B3F7DE4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07F2B335-6843-4188-BE58-F99705AE73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6A1AA564-0530-4B23-B215-595CC54E23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4876FBCA-0D51-4B33-9375-D3F71918F7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B025D520-F3BC-4D3B-BF86-05B537F248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24765AAF-1343-40B6-9F77-11BC4F9E4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CAE5A3F7-0924-495D-8844-A0BFFEA3F5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CFDA1116-035D-4E54-AFBB-4D27A956C2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5F363A19-6283-48F8-85FA-6B7CCCB518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2A698C8C-4D32-4D3F-9F80-BEC6A13B84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570646F-A2EF-470F-BE69-65F48D8F63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6076E36D-73D2-4127-BE4A-21CD4864C9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7C8BE7DC-9C93-4AE4-849A-1438EF43DA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7A7E7F5E-396F-402D-87C2-4ECEE23A83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">
              <a:extLst>
                <a:ext uri="{FF2B5EF4-FFF2-40B4-BE49-F238E27FC236}">
                  <a16:creationId xmlns:a16="http://schemas.microsoft.com/office/drawing/2014/main" id="{97EC6D43-68CC-4F32-BFB8-1B15CFBD59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AA1D0C14-2069-4DE9-A088-6C76A61F20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72C3829D-1796-4F37-B8F1-5C9A26E28C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F74CEB28-F72C-46BF-955A-1DFBE9110A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7052B90E-88FE-46F1-B64B-F574689D49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F8F128E0-3AD1-4260-A7E5-19E8751009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969B39FA-8605-4E46-98D4-7C699D24F4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DD141AA4-FDDD-4DF1-A51F-34017775CB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855CBA53-E52B-4687-96C6-EBA404B23D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BA45AD96-F5AF-4075-86DE-27366EF279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BB34F054-D296-4BA7-A495-E174D9BE84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F429DE27-C226-4AA5-9816-E6376A4E2A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EE6506CD-9CC1-4BC6-BC32-DFD6FB136A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B3A7E91D-34EB-4744-A1A0-13EC637748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">
              <a:extLst>
                <a:ext uri="{FF2B5EF4-FFF2-40B4-BE49-F238E27FC236}">
                  <a16:creationId xmlns:a16="http://schemas.microsoft.com/office/drawing/2014/main" id="{65A23728-E731-4707-AC6B-35FB937AE7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D8983A2E-8721-4A78-B55C-FD0940B28E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FD4BBBB1-537D-4BF3-9BCC-DB166F1B91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AB55ADFF-1418-463B-9F69-0448C6BC55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7DB31205-26C8-4B40-84B2-A21E042869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A55615A4-EA9A-41B6-9F9B-5608693927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id="{A66AFF9B-47A8-431E-A764-E6AFD67771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">
              <a:extLst>
                <a:ext uri="{FF2B5EF4-FFF2-40B4-BE49-F238E27FC236}">
                  <a16:creationId xmlns:a16="http://schemas.microsoft.com/office/drawing/2014/main" id="{BB50F388-4C4F-4B03-AD18-01111D1C59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CF3FB584-0B0E-423F-925C-1180324EBD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ED4EC88C-3F33-4DC1-85B0-07C4415BBD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1C4B329A-FB4F-44FB-B230-B1047E59B3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BE396084-F429-410A-AF78-35CDD96AF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6F0A9973-4361-4CB5-876A-37B001931E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1F716BE4-ED9D-4AFC-8882-0079178438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">
              <a:extLst>
                <a:ext uri="{FF2B5EF4-FFF2-40B4-BE49-F238E27FC236}">
                  <a16:creationId xmlns:a16="http://schemas.microsoft.com/office/drawing/2014/main" id="{A3188B9A-07AD-4D67-9017-92061B138A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DE8AD78A-ABB9-4B8E-A0F9-F7CCA2E2EF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02865DC5-04F0-4328-8C93-50994C40E4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541DB8F0-C031-42C1-A57D-729DA2CFF3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E74F6813-CEDF-4C90-9515-18F2D2808D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6">
              <a:extLst>
                <a:ext uri="{FF2B5EF4-FFF2-40B4-BE49-F238E27FC236}">
                  <a16:creationId xmlns:a16="http://schemas.microsoft.com/office/drawing/2014/main" id="{178439D5-98F9-4547-AA18-8F0D15FA50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6">
              <a:extLst>
                <a:ext uri="{FF2B5EF4-FFF2-40B4-BE49-F238E27FC236}">
                  <a16:creationId xmlns:a16="http://schemas.microsoft.com/office/drawing/2014/main" id="{FF65ACCA-B29A-4B23-99DF-9E8988FE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08202144-2699-405E-B70E-10ACB62504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8F59B94B-2422-4834-BD86-CFE3D8A53F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C5893D12-2CAA-4072-80FB-D3E9971005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C5D33650-F7DF-4640-8624-E4A406586B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D8E569D6-7F89-4731-A6B8-6AFEB4544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">
              <a:extLst>
                <a:ext uri="{FF2B5EF4-FFF2-40B4-BE49-F238E27FC236}">
                  <a16:creationId xmlns:a16="http://schemas.microsoft.com/office/drawing/2014/main" id="{80CEE136-CAF7-4993-84B3-67A0917C53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FFDB2B08-42EF-46F1-9397-9A855C1A24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B77A349-A09C-4B90-9A2C-EA856A8D86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6">
              <a:extLst>
                <a:ext uri="{FF2B5EF4-FFF2-40B4-BE49-F238E27FC236}">
                  <a16:creationId xmlns:a16="http://schemas.microsoft.com/office/drawing/2014/main" id="{48608721-EE4A-426A-91C2-C463004F97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">
              <a:extLst>
                <a:ext uri="{FF2B5EF4-FFF2-40B4-BE49-F238E27FC236}">
                  <a16:creationId xmlns:a16="http://schemas.microsoft.com/office/drawing/2014/main" id="{B927CE31-5623-45C2-9E5E-6EF0145365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664A9588-E7C2-4376-869E-12661D073A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6">
              <a:extLst>
                <a:ext uri="{FF2B5EF4-FFF2-40B4-BE49-F238E27FC236}">
                  <a16:creationId xmlns:a16="http://schemas.microsoft.com/office/drawing/2014/main" id="{C07EBDA9-99B9-4FEA-8E61-CF7766C803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>
              <a:extLst>
                <a:ext uri="{FF2B5EF4-FFF2-40B4-BE49-F238E27FC236}">
                  <a16:creationId xmlns:a16="http://schemas.microsoft.com/office/drawing/2014/main" id="{E44A3FF9-F9CA-4868-B495-9C7AAE9DDF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CCF5D671-0529-4209-8A7C-1149C28011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6">
              <a:extLst>
                <a:ext uri="{FF2B5EF4-FFF2-40B4-BE49-F238E27FC236}">
                  <a16:creationId xmlns:a16="http://schemas.microsoft.com/office/drawing/2014/main" id="{DCA290DC-6B1F-40EB-A9F0-F96F5851B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6">
              <a:extLst>
                <a:ext uri="{FF2B5EF4-FFF2-40B4-BE49-F238E27FC236}">
                  <a16:creationId xmlns:a16="http://schemas.microsoft.com/office/drawing/2014/main" id="{36C813C9-8C14-4372-801A-DBB3E037E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F253EC72-B338-4BBF-9042-C191E6006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7B28B5DF-2DA6-4E8F-817A-C1902DCD4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09D7394F-F75D-4FED-8923-575F140FA2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F172134A-6C32-4752-97D8-E661E6A263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6CAB8EBC-D1A2-4B27-9297-ADFA1B5C1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6E5A44D5-4DED-4075-8C18-C4EE1E61A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6">
              <a:extLst>
                <a:ext uri="{FF2B5EF4-FFF2-40B4-BE49-F238E27FC236}">
                  <a16:creationId xmlns:a16="http://schemas.microsoft.com/office/drawing/2014/main" id="{47E67357-8F43-4716-AF36-C4D3FAD577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6">
              <a:extLst>
                <a:ext uri="{FF2B5EF4-FFF2-40B4-BE49-F238E27FC236}">
                  <a16:creationId xmlns:a16="http://schemas.microsoft.com/office/drawing/2014/main" id="{CDB9D3D1-A9FF-4CC6-B6AD-51D73FCAE1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6">
              <a:extLst>
                <a:ext uri="{FF2B5EF4-FFF2-40B4-BE49-F238E27FC236}">
                  <a16:creationId xmlns:a16="http://schemas.microsoft.com/office/drawing/2014/main" id="{B1C55A0F-DE6D-4BE9-B90E-685770171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6">
              <a:extLst>
                <a:ext uri="{FF2B5EF4-FFF2-40B4-BE49-F238E27FC236}">
                  <a16:creationId xmlns:a16="http://schemas.microsoft.com/office/drawing/2014/main" id="{6627EE65-8BCE-41D8-BE30-34A95B9424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FA999AE1-300A-4580-A684-3752E1FB0E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6">
              <a:extLst>
                <a:ext uri="{FF2B5EF4-FFF2-40B4-BE49-F238E27FC236}">
                  <a16:creationId xmlns:a16="http://schemas.microsoft.com/office/drawing/2014/main" id="{9BB492A4-E274-4551-A97A-AD8A2538EB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CBF53111-DF01-47C3-8596-B57862E0C3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C53F7DDB-439E-47C6-90BD-B22EA9B7C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81E7F6E6-2542-47E1-AE43-9B182D3758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">
              <a:extLst>
                <a:ext uri="{FF2B5EF4-FFF2-40B4-BE49-F238E27FC236}">
                  <a16:creationId xmlns:a16="http://schemas.microsoft.com/office/drawing/2014/main" id="{E777532A-71A5-494B-820C-48C05EC74C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">
              <a:extLst>
                <a:ext uri="{FF2B5EF4-FFF2-40B4-BE49-F238E27FC236}">
                  <a16:creationId xmlns:a16="http://schemas.microsoft.com/office/drawing/2014/main" id="{70329985-9DF6-417E-8BE0-9292329455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">
              <a:extLst>
                <a:ext uri="{FF2B5EF4-FFF2-40B4-BE49-F238E27FC236}">
                  <a16:creationId xmlns:a16="http://schemas.microsoft.com/office/drawing/2014/main" id="{00252936-908A-4F1A-B1D6-E291EDBA6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">
              <a:extLst>
                <a:ext uri="{FF2B5EF4-FFF2-40B4-BE49-F238E27FC236}">
                  <a16:creationId xmlns:a16="http://schemas.microsoft.com/office/drawing/2014/main" id="{1614E059-CFCA-409A-8521-5A7B0CD0E4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D67A4711-AC1A-4F94-B614-DDA70F4AB3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6">
              <a:extLst>
                <a:ext uri="{FF2B5EF4-FFF2-40B4-BE49-F238E27FC236}">
                  <a16:creationId xmlns:a16="http://schemas.microsoft.com/office/drawing/2014/main" id="{7AC93D6D-B965-4CFB-82B3-C2F8189DD7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6">
              <a:extLst>
                <a:ext uri="{FF2B5EF4-FFF2-40B4-BE49-F238E27FC236}">
                  <a16:creationId xmlns:a16="http://schemas.microsoft.com/office/drawing/2014/main" id="{00CA144B-A572-487C-B67D-E0784F6971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6">
              <a:extLst>
                <a:ext uri="{FF2B5EF4-FFF2-40B4-BE49-F238E27FC236}">
                  <a16:creationId xmlns:a16="http://schemas.microsoft.com/office/drawing/2014/main" id="{E1487B58-3826-42D4-A325-3E4E04785B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id="{3C65D50D-4B63-4F19-93C9-926E0DA625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6">
              <a:extLst>
                <a:ext uri="{FF2B5EF4-FFF2-40B4-BE49-F238E27FC236}">
                  <a16:creationId xmlns:a16="http://schemas.microsoft.com/office/drawing/2014/main" id="{91A9FD33-BBFB-4EB4-B633-06A023CB6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6">
              <a:extLst>
                <a:ext uri="{FF2B5EF4-FFF2-40B4-BE49-F238E27FC236}">
                  <a16:creationId xmlns:a16="http://schemas.microsoft.com/office/drawing/2014/main" id="{8A25449F-C96E-43A9-BE7E-8415CB8CA9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6">
              <a:extLst>
                <a:ext uri="{FF2B5EF4-FFF2-40B4-BE49-F238E27FC236}">
                  <a16:creationId xmlns:a16="http://schemas.microsoft.com/office/drawing/2014/main" id="{E852D294-5AE3-4C12-AE2F-1361C06DF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6">
              <a:extLst>
                <a:ext uri="{FF2B5EF4-FFF2-40B4-BE49-F238E27FC236}">
                  <a16:creationId xmlns:a16="http://schemas.microsoft.com/office/drawing/2014/main" id="{D75B22CF-07E7-4A6F-B17D-758BBE5538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6">
              <a:extLst>
                <a:ext uri="{FF2B5EF4-FFF2-40B4-BE49-F238E27FC236}">
                  <a16:creationId xmlns:a16="http://schemas.microsoft.com/office/drawing/2014/main" id="{45BB4DE2-44BF-43BF-9C16-259FA34503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9082519B-328F-4D85-9648-AA99F35AF4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id="{D9C1B58C-398E-452F-88B1-1E2D056BC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">
              <a:extLst>
                <a:ext uri="{FF2B5EF4-FFF2-40B4-BE49-F238E27FC236}">
                  <a16:creationId xmlns:a16="http://schemas.microsoft.com/office/drawing/2014/main" id="{1215C438-62B6-48E8-93BD-2400CE7DCB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">
              <a:extLst>
                <a:ext uri="{FF2B5EF4-FFF2-40B4-BE49-F238E27FC236}">
                  <a16:creationId xmlns:a16="http://schemas.microsoft.com/office/drawing/2014/main" id="{74287A1C-61DC-4764-AD91-0D8AE5D32F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>
              <a:extLst>
                <a:ext uri="{FF2B5EF4-FFF2-40B4-BE49-F238E27FC236}">
                  <a16:creationId xmlns:a16="http://schemas.microsoft.com/office/drawing/2014/main" id="{935F5F69-3B06-47EE-8A58-9EFC1B83EC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id="{1101FFF9-CF37-4721-8186-544775DE50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6">
              <a:extLst>
                <a:ext uri="{FF2B5EF4-FFF2-40B4-BE49-F238E27FC236}">
                  <a16:creationId xmlns:a16="http://schemas.microsoft.com/office/drawing/2014/main" id="{DA07B02B-AB92-4E6D-BE68-38C0C55A7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6">
              <a:extLst>
                <a:ext uri="{FF2B5EF4-FFF2-40B4-BE49-F238E27FC236}">
                  <a16:creationId xmlns:a16="http://schemas.microsoft.com/office/drawing/2014/main" id="{5C7F6697-9CF8-4C52-8134-856F37E69B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6">
              <a:extLst>
                <a:ext uri="{FF2B5EF4-FFF2-40B4-BE49-F238E27FC236}">
                  <a16:creationId xmlns:a16="http://schemas.microsoft.com/office/drawing/2014/main" id="{71AE8640-CA8D-45ED-B293-E41C04107B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63C196AF-4D4C-4362-BDBF-EC89D3AF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6">
              <a:extLst>
                <a:ext uri="{FF2B5EF4-FFF2-40B4-BE49-F238E27FC236}">
                  <a16:creationId xmlns:a16="http://schemas.microsoft.com/office/drawing/2014/main" id="{ACA5D87D-1923-4B8B-9B95-C833F20B3F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5168EF6E-C030-46F7-940B-B2259B19D5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6">
              <a:extLst>
                <a:ext uri="{FF2B5EF4-FFF2-40B4-BE49-F238E27FC236}">
                  <a16:creationId xmlns:a16="http://schemas.microsoft.com/office/drawing/2014/main" id="{A141EFDE-9FF6-4BED-B3E7-F887DDD960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6">
              <a:extLst>
                <a:ext uri="{FF2B5EF4-FFF2-40B4-BE49-F238E27FC236}">
                  <a16:creationId xmlns:a16="http://schemas.microsoft.com/office/drawing/2014/main" id="{F1BD7350-6598-41F6-9255-7CC3E31388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22AC9D57-87D8-4EB4-9431-D6A909D9B3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5E5F28C9-581C-4582-AFD5-64DAF5C058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id="{A3946BBE-EEEB-45AB-8953-28E740687D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6">
              <a:extLst>
                <a:ext uri="{FF2B5EF4-FFF2-40B4-BE49-F238E27FC236}">
                  <a16:creationId xmlns:a16="http://schemas.microsoft.com/office/drawing/2014/main" id="{6CBC4E02-AAC1-4F30-A6A1-640557D976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6">
              <a:extLst>
                <a:ext uri="{FF2B5EF4-FFF2-40B4-BE49-F238E27FC236}">
                  <a16:creationId xmlns:a16="http://schemas.microsoft.com/office/drawing/2014/main" id="{B048D2CD-AC09-4285-A6D5-6EA03B3903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15EF59CC-EAE4-472E-9711-C258CA6562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6">
              <a:extLst>
                <a:ext uri="{FF2B5EF4-FFF2-40B4-BE49-F238E27FC236}">
                  <a16:creationId xmlns:a16="http://schemas.microsoft.com/office/drawing/2014/main" id="{0C37583E-F9BD-44A9-BE2D-5885FBF11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6">
              <a:extLst>
                <a:ext uri="{FF2B5EF4-FFF2-40B4-BE49-F238E27FC236}">
                  <a16:creationId xmlns:a16="http://schemas.microsoft.com/office/drawing/2014/main" id="{C8F816AA-7759-4D40-8B9F-93CE389699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B65B9489-7839-490A-B77D-E0E3DFA52E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6">
              <a:extLst>
                <a:ext uri="{FF2B5EF4-FFF2-40B4-BE49-F238E27FC236}">
                  <a16:creationId xmlns:a16="http://schemas.microsoft.com/office/drawing/2014/main" id="{BECB7B9E-23EE-46B4-90EA-B68B9533F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6">
              <a:extLst>
                <a:ext uri="{FF2B5EF4-FFF2-40B4-BE49-F238E27FC236}">
                  <a16:creationId xmlns:a16="http://schemas.microsoft.com/office/drawing/2014/main" id="{37F81689-425B-4586-BA28-A52EA6461B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6">
              <a:extLst>
                <a:ext uri="{FF2B5EF4-FFF2-40B4-BE49-F238E27FC236}">
                  <a16:creationId xmlns:a16="http://schemas.microsoft.com/office/drawing/2014/main" id="{F4E46C55-E55C-4DB9-84CB-12BA4E836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AutoShape 3">
              <a:extLst>
                <a:ext uri="{FF2B5EF4-FFF2-40B4-BE49-F238E27FC236}">
                  <a16:creationId xmlns:a16="http://schemas.microsoft.com/office/drawing/2014/main" id="{9F7F7C91-FA75-4191-AB66-8DE3A6C2C91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912350" y="127000"/>
              <a:ext cx="400050" cy="427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B79D6001-5C23-4D4D-89FC-00A862D67E58}"/>
                </a:ext>
              </a:extLst>
            </p:cNvPr>
            <p:cNvGrpSpPr/>
            <p:nvPr userDrawn="1"/>
          </p:nvGrpSpPr>
          <p:grpSpPr>
            <a:xfrm>
              <a:off x="-664463" y="1060450"/>
              <a:ext cx="2884436" cy="4051302"/>
              <a:chOff x="-831850" y="581026"/>
              <a:chExt cx="3567113" cy="5010150"/>
            </a:xfrm>
          </p:grpSpPr>
          <p:sp>
            <p:nvSpPr>
              <p:cNvPr id="272" name="Freeform 10">
                <a:extLst>
                  <a:ext uri="{FF2B5EF4-FFF2-40B4-BE49-F238E27FC236}">
                    <a16:creationId xmlns:a16="http://schemas.microsoft.com/office/drawing/2014/main" id="{93E9F37A-6F37-4C9E-8DC1-2BE2587463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831850" y="2471738"/>
                <a:ext cx="3567113" cy="3119438"/>
              </a:xfrm>
              <a:custGeom>
                <a:avLst/>
                <a:gdLst>
                  <a:gd name="T0" fmla="*/ 434 w 464"/>
                  <a:gd name="T1" fmla="*/ 406 h 406"/>
                  <a:gd name="T2" fmla="*/ 30 w 464"/>
                  <a:gd name="T3" fmla="*/ 406 h 406"/>
                  <a:gd name="T4" fmla="*/ 0 w 464"/>
                  <a:gd name="T5" fmla="*/ 376 h 406"/>
                  <a:gd name="T6" fmla="*/ 0 w 464"/>
                  <a:gd name="T7" fmla="*/ 30 h 406"/>
                  <a:gd name="T8" fmla="*/ 30 w 464"/>
                  <a:gd name="T9" fmla="*/ 0 h 406"/>
                  <a:gd name="T10" fmla="*/ 434 w 464"/>
                  <a:gd name="T11" fmla="*/ 0 h 406"/>
                  <a:gd name="T12" fmla="*/ 464 w 464"/>
                  <a:gd name="T13" fmla="*/ 30 h 406"/>
                  <a:gd name="T14" fmla="*/ 464 w 464"/>
                  <a:gd name="T15" fmla="*/ 376 h 406"/>
                  <a:gd name="T16" fmla="*/ 434 w 464"/>
                  <a:gd name="T1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406">
                    <a:moveTo>
                      <a:pt x="434" y="406"/>
                    </a:moveTo>
                    <a:cubicBezTo>
                      <a:pt x="30" y="406"/>
                      <a:pt x="30" y="406"/>
                      <a:pt x="30" y="406"/>
                    </a:cubicBezTo>
                    <a:cubicBezTo>
                      <a:pt x="13" y="406"/>
                      <a:pt x="0" y="393"/>
                      <a:pt x="0" y="37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450" y="0"/>
                      <a:pt x="464" y="14"/>
                      <a:pt x="464" y="30"/>
                    </a:cubicBezTo>
                    <a:cubicBezTo>
                      <a:pt x="464" y="376"/>
                      <a:pt x="464" y="376"/>
                      <a:pt x="464" y="376"/>
                    </a:cubicBezTo>
                    <a:cubicBezTo>
                      <a:pt x="464" y="393"/>
                      <a:pt x="450" y="406"/>
                      <a:pt x="434" y="406"/>
                    </a:cubicBezTo>
                    <a:close/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1">
                <a:extLst>
                  <a:ext uri="{FF2B5EF4-FFF2-40B4-BE49-F238E27FC236}">
                    <a16:creationId xmlns:a16="http://schemas.microsoft.com/office/drawing/2014/main" id="{9622CA32-E887-4015-BE52-CE59C58A5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538" y="3262313"/>
                <a:ext cx="914400" cy="1590675"/>
              </a:xfrm>
              <a:custGeom>
                <a:avLst/>
                <a:gdLst>
                  <a:gd name="T0" fmla="*/ 119 w 119"/>
                  <a:gd name="T1" fmla="*/ 60 h 207"/>
                  <a:gd name="T2" fmla="*/ 60 w 119"/>
                  <a:gd name="T3" fmla="*/ 0 h 207"/>
                  <a:gd name="T4" fmla="*/ 0 w 119"/>
                  <a:gd name="T5" fmla="*/ 60 h 207"/>
                  <a:gd name="T6" fmla="*/ 30 w 119"/>
                  <a:gd name="T7" fmla="*/ 112 h 207"/>
                  <a:gd name="T8" fmla="*/ 11 w 119"/>
                  <a:gd name="T9" fmla="*/ 207 h 207"/>
                  <a:gd name="T10" fmla="*/ 108 w 119"/>
                  <a:gd name="T11" fmla="*/ 207 h 207"/>
                  <a:gd name="T12" fmla="*/ 89 w 119"/>
                  <a:gd name="T13" fmla="*/ 112 h 207"/>
                  <a:gd name="T14" fmla="*/ 119 w 119"/>
                  <a:gd name="T15" fmla="*/ 6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07">
                    <a:moveTo>
                      <a:pt x="119" y="60"/>
                    </a:moveTo>
                    <a:cubicBezTo>
                      <a:pt x="119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82"/>
                      <a:pt x="12" y="102"/>
                      <a:pt x="30" y="112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08" y="207"/>
                      <a:pt x="108" y="207"/>
                      <a:pt x="108" y="207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107" y="102"/>
                      <a:pt x="119" y="82"/>
                      <a:pt x="119" y="60"/>
                    </a:cubicBezTo>
                    <a:close/>
                  </a:path>
                </a:pathLst>
              </a:custGeom>
              <a:solidFill>
                <a:srgbClr val="920000"/>
              </a:solidFill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2">
                <a:extLst>
                  <a:ext uri="{FF2B5EF4-FFF2-40B4-BE49-F238E27FC236}">
                    <a16:creationId xmlns:a16="http://schemas.microsoft.com/office/drawing/2014/main" id="{15857072-129D-4B83-AEDA-E98AD3A5AE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239713" y="581026"/>
                <a:ext cx="2382838" cy="1958975"/>
              </a:xfrm>
              <a:custGeom>
                <a:avLst/>
                <a:gdLst>
                  <a:gd name="T0" fmla="*/ 0 w 310"/>
                  <a:gd name="T1" fmla="*/ 253 h 255"/>
                  <a:gd name="T2" fmla="*/ 0 w 310"/>
                  <a:gd name="T3" fmla="*/ 155 h 255"/>
                  <a:gd name="T4" fmla="*/ 155 w 310"/>
                  <a:gd name="T5" fmla="*/ 0 h 255"/>
                  <a:gd name="T6" fmla="*/ 310 w 310"/>
                  <a:gd name="T7" fmla="*/ 155 h 255"/>
                  <a:gd name="T8" fmla="*/ 310 w 31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255">
                    <a:moveTo>
                      <a:pt x="0" y="253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0" y="69"/>
                      <a:pt x="69" y="0"/>
                      <a:pt x="155" y="0"/>
                    </a:cubicBezTo>
                    <a:cubicBezTo>
                      <a:pt x="240" y="0"/>
                      <a:pt x="310" y="69"/>
                      <a:pt x="310" y="155"/>
                    </a:cubicBezTo>
                    <a:cubicBezTo>
                      <a:pt x="310" y="255"/>
                      <a:pt x="310" y="255"/>
                      <a:pt x="310" y="255"/>
                    </a:cubicBezTo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95FD607-A9EB-4369-8C8B-71A1A9564207}"/>
                </a:ext>
              </a:extLst>
            </p:cNvPr>
            <p:cNvSpPr/>
            <p:nvPr userDrawn="1"/>
          </p:nvSpPr>
          <p:spPr>
            <a:xfrm>
              <a:off x="-1327308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5CCAC69A-2B74-4981-825D-C3244AD95072}"/>
                </a:ext>
              </a:extLst>
            </p:cNvPr>
            <p:cNvSpPr/>
            <p:nvPr userDrawn="1"/>
          </p:nvSpPr>
          <p:spPr>
            <a:xfrm>
              <a:off x="10973671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60DB5A1-D3C7-4B82-A883-81AAAD318502}"/>
                </a:ext>
              </a:extLst>
            </p:cNvPr>
            <p:cNvSpPr/>
            <p:nvPr userDrawn="1"/>
          </p:nvSpPr>
          <p:spPr>
            <a:xfrm rot="16200000">
              <a:off x="5129275" y="-5934192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2F05F0F-A34E-4FE9-AFF6-B23AF6C59A1F}"/>
                </a:ext>
              </a:extLst>
            </p:cNvPr>
            <p:cNvSpPr/>
            <p:nvPr userDrawn="1"/>
          </p:nvSpPr>
          <p:spPr>
            <a:xfrm rot="16200000">
              <a:off x="5129270" y="643723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20" y="6278881"/>
            <a:ext cx="12435840" cy="984885"/>
          </a:xfrm>
        </p:spPr>
        <p:txBody>
          <a:bodyPr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70120" y="7269481"/>
            <a:ext cx="12435840" cy="875772"/>
          </a:xfrm>
        </p:spPr>
        <p:txBody>
          <a:bodyPr/>
          <a:lstStyle>
            <a:lvl1pPr marL="0" indent="0" algn="l">
              <a:buFontTx/>
              <a:buNone/>
              <a:defRPr sz="40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15789"/>
            <a:ext cx="16626840" cy="892552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383654" indent="-383654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400">
                <a:solidFill>
                  <a:schemeClr val="accent4"/>
                </a:solidFill>
              </a:defRPr>
            </a:lvl1pPr>
            <a:lvl2pPr marL="1333527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  <a:lvl3pPr marL="2098189" indent="-283111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600">
                <a:solidFill>
                  <a:schemeClr val="accent4"/>
                </a:solidFill>
                <a:latin typeface="Trebuchet MS" panose="020B0603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F737F-B2FD-81C6-AFA7-AA7CB1D1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_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 cap="none" baseline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383654" indent="-383654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400">
                <a:solidFill>
                  <a:schemeClr val="accent4"/>
                </a:solidFill>
              </a:defRPr>
            </a:lvl1pPr>
            <a:lvl2pPr marL="1333527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  <a:lvl3pPr marL="2098189" indent="-283111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600">
                <a:solidFill>
                  <a:schemeClr val="accent4"/>
                </a:solidFill>
                <a:latin typeface="Trebuchet MS" panose="020B0603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80472" y="9613267"/>
            <a:ext cx="4604777" cy="4135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76201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59"/>
            <a:ext cx="16581120" cy="6156263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87" y="2997651"/>
            <a:ext cx="7007337" cy="1031052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386" y="5119299"/>
            <a:ext cx="6988068" cy="4195148"/>
          </a:xfrm>
        </p:spPr>
        <p:txBody>
          <a:bodyPr/>
          <a:lstStyle>
            <a:lvl1pPr marL="0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1pPr>
            <a:lvl2pPr marL="952519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2pPr>
            <a:lvl3pPr marL="1815078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5387" y="3913996"/>
            <a:ext cx="7007337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_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387" y="2997651"/>
            <a:ext cx="7007337" cy="1031052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386" y="5119299"/>
            <a:ext cx="6988068" cy="4195148"/>
          </a:xfrm>
        </p:spPr>
        <p:txBody>
          <a:bodyPr/>
          <a:lstStyle>
            <a:lvl1pPr marL="0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1pPr>
            <a:lvl2pPr marL="952519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2pPr>
            <a:lvl3pPr marL="1815078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5387" y="3913996"/>
            <a:ext cx="7007337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1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2997651"/>
            <a:ext cx="9067800" cy="1031052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0" y="4861561"/>
            <a:ext cx="9052560" cy="4195148"/>
          </a:xfrm>
        </p:spPr>
        <p:txBody>
          <a:bodyPr/>
          <a:lstStyle>
            <a:lvl1pPr marL="0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1pPr>
            <a:lvl2pPr marL="952519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2pPr>
            <a:lvl3pPr marL="1815078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0" y="3947161"/>
            <a:ext cx="906780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9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2906" y="868681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337" y="3337280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896" r:id="rId2"/>
    <p:sldLayoutId id="2147483981" r:id="rId3"/>
    <p:sldLayoutId id="2147483991" r:id="rId4"/>
    <p:sldLayoutId id="2147483971" r:id="rId5"/>
    <p:sldLayoutId id="2147483988" r:id="rId6"/>
    <p:sldLayoutId id="2147483969" r:id="rId7"/>
    <p:sldLayoutId id="2147483992" r:id="rId8"/>
    <p:sldLayoutId id="2147483990" r:id="rId9"/>
    <p:sldLayoutId id="2147483989" r:id="rId10"/>
    <p:sldLayoutId id="2147483919" r:id="rId11"/>
    <p:sldLayoutId id="2147483954" r:id="rId12"/>
    <p:sldLayoutId id="2147483984" r:id="rId13"/>
    <p:sldLayoutId id="2147483898" r:id="rId14"/>
    <p:sldLayoutId id="2147483926" r:id="rId15"/>
    <p:sldLayoutId id="2147483899" r:id="rId16"/>
    <p:sldLayoutId id="21474839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0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accent4"/>
          </a:solidFill>
          <a:latin typeface="Trebuchet MS" pitchFamily="34" charset="0"/>
          <a:ea typeface="+mn-ea"/>
          <a:cs typeface="+mn-cs"/>
        </a:defRPr>
      </a:lvl1pPr>
      <a:lvl2pPr marL="952519" indent="0" algn="l" rtl="0" eaLnBrk="1" fontAlgn="base" hangingPunct="1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000" b="0">
          <a:solidFill>
            <a:schemeClr val="accent4"/>
          </a:solidFill>
          <a:latin typeface="Trebuchet MS" pitchFamily="34" charset="0"/>
        </a:defRPr>
      </a:lvl2pPr>
      <a:lvl3pPr marL="1815078" indent="0" algn="l" rtl="0" eaLnBrk="1" fontAlgn="base" hangingPunct="1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eaLnBrk="1" fontAlgn="base" hangingPunct="1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python/cpython/blob/3.10/Lib/pickletools.py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ithub.com/alkaet/LobotoMl/tree/main/ONNX_runtime_hack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KpTbvBez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ldwaterq/pickle_injecto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hyperlink" Target="https://twitter.com/coldwaterq" TargetMode="External"/><Relationship Id="rId4" Type="http://schemas.openxmlformats.org/officeDocument/2006/relationships/hyperlink" Target="https://github.com/MythicAgents/pickle_wrapp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log.nelhage.com/2011/03/exploiting-pickl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4294967295"/>
          </p:nvPr>
        </p:nvSpPr>
        <p:spPr>
          <a:xfrm>
            <a:off x="3256313" y="6629400"/>
            <a:ext cx="9693275" cy="477838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ColdwaterQ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Defcon 30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idx="4294967295"/>
          </p:nvPr>
        </p:nvSpPr>
        <p:spPr>
          <a:xfrm>
            <a:off x="3096187" y="4685173"/>
            <a:ext cx="9693275" cy="16383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BACKDOORING Pickles: A decade only made things worse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3CB586F-E2C5-78C8-71B4-E21346101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3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D792-B413-8509-516E-0C4B9C35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under The Pickle 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62F3-F246-29D6-9281-D77B9C0E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Citypop"/>
              </a:rPr>
              <a:t>Pickle is an instruction set not a file type</a:t>
            </a:r>
          </a:p>
          <a:p>
            <a:r>
              <a:rPr lang="en-US" sz="4000" dirty="0">
                <a:latin typeface="Citypop"/>
              </a:rPr>
              <a:t>No forking or conditional logic</a:t>
            </a:r>
          </a:p>
          <a:p>
            <a:r>
              <a:rPr lang="en-US" sz="4000" dirty="0">
                <a:latin typeface="Citypop"/>
              </a:rPr>
              <a:t>Can import python </a:t>
            </a:r>
            <a:r>
              <a:rPr lang="en-US" sz="4000" u="sng" dirty="0" err="1">
                <a:solidFill>
                  <a:schemeClr val="accent1"/>
                </a:solidFill>
                <a:latin typeface="Citypop"/>
              </a:rPr>
              <a:t>callables</a:t>
            </a:r>
            <a:endParaRPr lang="en-US" sz="4000" u="sng" dirty="0">
              <a:solidFill>
                <a:schemeClr val="accent1"/>
              </a:solidFill>
              <a:latin typeface="Citypop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B8114-F211-8618-F060-556673556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What else do you need to Know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23D1D-6206-BAD4-9BBA-FC25B5701A68}"/>
              </a:ext>
            </a:extLst>
          </p:cNvPr>
          <p:cNvSpPr txBox="1"/>
          <p:nvPr/>
        </p:nvSpPr>
        <p:spPr>
          <a:xfrm>
            <a:off x="561975" y="9915721"/>
            <a:ext cx="16506825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4"/>
                </a:solidFill>
                <a:latin typeface="Citypop"/>
              </a:rPr>
              <a:t>1. </a:t>
            </a:r>
            <a:r>
              <a:rPr lang="en-US" sz="1600" dirty="0">
                <a:solidFill>
                  <a:schemeClr val="accent4"/>
                </a:solidFill>
                <a:latin typeface="Citypop"/>
                <a:hlinkClick r:id="rId2"/>
              </a:rPr>
              <a:t>https://github.com/python/cpython/blob/3.10/Lib/pickletools.py</a:t>
            </a:r>
            <a:endParaRPr lang="en-US" sz="1600" dirty="0">
              <a:solidFill>
                <a:schemeClr val="accent4"/>
              </a:solidFill>
              <a:latin typeface="Citypop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AD4B5-D1FB-4E7D-E427-6BB20E30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5993752"/>
            <a:ext cx="12193848" cy="37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2339D8-4375-472C-A426-502E2D88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87" y="864050"/>
            <a:ext cx="7007337" cy="1031052"/>
          </a:xfrm>
        </p:spPr>
        <p:txBody>
          <a:bodyPr/>
          <a:lstStyle/>
          <a:p>
            <a:pPr algn="ctr"/>
            <a:r>
              <a:rPr lang="en-US" cap="all" dirty="0">
                <a:latin typeface="+mn-lt"/>
                <a:cs typeface="Courier New"/>
              </a:rPr>
              <a:t>UNIVERSAL ATTACK</a:t>
            </a:r>
            <a:endParaRPr lang="en-US" dirty="0">
              <a:latin typeface="+mn-lt"/>
              <a:cs typeface="Courier New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3A22F8-6616-43E3-A171-6B176241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86" y="2985698"/>
            <a:ext cx="7835410" cy="3415101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4000" dirty="0">
                <a:latin typeface="+mn-lt"/>
              </a:rPr>
              <a:t>Not obvious to the user or Intrusion Detection Systems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4000" dirty="0">
                <a:latin typeface="+mn-lt"/>
              </a:rPr>
              <a:t>Parse pickles without loading them (don’t want to get attacked ourself)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4000" dirty="0">
                <a:latin typeface="+mn-lt"/>
              </a:rPr>
              <a:t>Avoid symbolic interpretation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4000" dirty="0">
                <a:latin typeface="+mn-lt"/>
              </a:rPr>
              <a:t>Inject into an arbitrary location of the Pickle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6F99A1-40C1-452D-A9B2-54EDDFCAB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387" y="1780395"/>
            <a:ext cx="7007337" cy="875772"/>
          </a:xfrm>
        </p:spPr>
        <p:txBody>
          <a:bodyPr/>
          <a:lstStyle/>
          <a:p>
            <a:pPr algn="ctr"/>
            <a:r>
              <a:rPr lang="en-US" dirty="0">
                <a:latin typeface="+mn-lt"/>
                <a:cs typeface="Courier New"/>
              </a:rPr>
              <a:t>Requirements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ED893-8F74-DD49-C5C7-AB4457285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94" y="9042200"/>
            <a:ext cx="8173482" cy="292025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68CBFC7-7BFD-FA30-FE77-F24B76EE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254" y="6402"/>
            <a:ext cx="12130788" cy="102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BFE8-0043-73B3-9199-6653013E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itypop"/>
              </a:rPr>
              <a:t>Universal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F075B-E320-A1B4-3CC8-0AA548FB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Citypop"/>
              </a:rPr>
              <a:t>Spins off own thread</a:t>
            </a:r>
          </a:p>
          <a:p>
            <a:r>
              <a:rPr lang="en-US" sz="4000" dirty="0">
                <a:latin typeface="Citypop"/>
              </a:rPr>
              <a:t>Size isn’t a concern because the model is often 100s of MB</a:t>
            </a:r>
          </a:p>
          <a:p>
            <a:r>
              <a:rPr lang="en-US" sz="4000" dirty="0" err="1">
                <a:latin typeface="Citypop"/>
              </a:rPr>
              <a:t>Zlib</a:t>
            </a:r>
            <a:r>
              <a:rPr lang="en-US" sz="4000" dirty="0">
                <a:latin typeface="Citypop"/>
              </a:rPr>
              <a:t> compress the injected python file so it’s not a giant base64 blob</a:t>
            </a:r>
          </a:p>
          <a:p>
            <a:r>
              <a:rPr lang="en-US" sz="4000" dirty="0">
                <a:latin typeface="Citypop"/>
              </a:rPr>
              <a:t>Don’t launch </a:t>
            </a:r>
            <a:r>
              <a:rPr lang="en-US" sz="4000" dirty="0" err="1">
                <a:latin typeface="Citypop"/>
              </a:rPr>
              <a:t>MimiKatz</a:t>
            </a:r>
            <a:r>
              <a:rPr lang="en-US" sz="4000" dirty="0">
                <a:latin typeface="Citypop"/>
              </a:rPr>
              <a:t> and you should be fine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CD581-74BF-D0D4-5261-1CB48AA6A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Not obvious to the user or Intrusion Detection Systems</a:t>
            </a:r>
          </a:p>
          <a:p>
            <a:endParaRPr lang="en-US" dirty="0">
              <a:latin typeface="Citypop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BFC8F-270D-7844-F4AD-2F6D4492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41" y="7827264"/>
            <a:ext cx="16272327" cy="17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BFE8-0043-73B3-9199-6653013E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Universal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F075B-E320-A1B4-3CC8-0AA548FB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3505059"/>
            <a:ext cx="10407224" cy="6156263"/>
          </a:xfrm>
        </p:spPr>
        <p:txBody>
          <a:bodyPr/>
          <a:lstStyle/>
          <a:p>
            <a:r>
              <a:rPr lang="en-US" sz="4000" dirty="0">
                <a:latin typeface="Citypop"/>
              </a:rPr>
              <a:t>All we need to know is the boundary between instructions</a:t>
            </a:r>
          </a:p>
          <a:p>
            <a:r>
              <a:rPr lang="en-US" sz="4000" u="sng" dirty="0" err="1">
                <a:solidFill>
                  <a:schemeClr val="accent1"/>
                </a:solidFill>
                <a:latin typeface="Citypop"/>
              </a:rPr>
              <a:t>pickletools.dis</a:t>
            </a:r>
            <a:r>
              <a:rPr lang="en-US" sz="4000" u="sng" dirty="0">
                <a:solidFill>
                  <a:schemeClr val="accent1"/>
                </a:solidFill>
                <a:latin typeface="Citypop"/>
              </a:rPr>
              <a:t>()’s</a:t>
            </a:r>
            <a:r>
              <a:rPr lang="en-US" sz="4000" dirty="0">
                <a:latin typeface="Citypop"/>
              </a:rPr>
              <a:t> output contains the offset into the pickle </a:t>
            </a:r>
            <a:r>
              <a:rPr lang="en-US" sz="4000" u="sng" dirty="0">
                <a:solidFill>
                  <a:schemeClr val="accent1"/>
                </a:solidFill>
                <a:latin typeface="Citypop"/>
              </a:rPr>
              <a:t>where the instruction starts</a:t>
            </a:r>
          </a:p>
          <a:p>
            <a:r>
              <a:rPr lang="en-US" sz="4000" dirty="0">
                <a:latin typeface="Citypop"/>
              </a:rPr>
              <a:t>Our target location will be between two arbitrary instructions</a:t>
            </a:r>
          </a:p>
          <a:p>
            <a:endParaRPr lang="en-US" sz="4000" dirty="0">
              <a:solidFill>
                <a:schemeClr val="tx2"/>
              </a:solidFill>
              <a:latin typeface="Citypop"/>
            </a:endParaRPr>
          </a:p>
          <a:p>
            <a:endParaRPr lang="en-US" sz="4000" dirty="0">
              <a:latin typeface="Citypop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CD581-74BF-D0D4-5261-1CB48AA6A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Citypop"/>
              </a:rPr>
              <a:t>Parse, but don’t load the Pickle</a:t>
            </a:r>
          </a:p>
          <a:p>
            <a:endParaRPr lang="en-US">
              <a:latin typeface="Citypop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AE41B-8423-3B5D-1B3F-FA542B14E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4" y="3419961"/>
            <a:ext cx="6196756" cy="4125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83772-25C2-FB49-89F8-562711B3DFAA}"/>
              </a:ext>
            </a:extLst>
          </p:cNvPr>
          <p:cNvSpPr/>
          <p:nvPr/>
        </p:nvSpPr>
        <p:spPr>
          <a:xfrm>
            <a:off x="2283975" y="8013290"/>
            <a:ext cx="4748981" cy="1256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Original pickle Up to random instruction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4D350-69B4-F85D-1649-34B31410C513}"/>
              </a:ext>
            </a:extLst>
          </p:cNvPr>
          <p:cNvSpPr/>
          <p:nvPr/>
        </p:nvSpPr>
        <p:spPr>
          <a:xfrm>
            <a:off x="7032955" y="8013290"/>
            <a:ext cx="2846149" cy="1256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Evil 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98193-395B-0E26-851F-6D3761F3984B}"/>
              </a:ext>
            </a:extLst>
          </p:cNvPr>
          <p:cNvSpPr/>
          <p:nvPr/>
        </p:nvSpPr>
        <p:spPr>
          <a:xfrm>
            <a:off x="9879104" y="8013290"/>
            <a:ext cx="5823425" cy="1256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Remainder of Original Pickle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0CA43-7571-E526-7D94-291160D5D82F}"/>
              </a:ext>
            </a:extLst>
          </p:cNvPr>
          <p:cNvSpPr/>
          <p:nvPr/>
        </p:nvSpPr>
        <p:spPr>
          <a:xfrm>
            <a:off x="11654118" y="3419961"/>
            <a:ext cx="591670" cy="37338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D8F6A2-0C13-51A0-E42A-C0D1FC40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490" y="3634213"/>
            <a:ext cx="9948412" cy="500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5BFE8-0043-73B3-9199-6653013E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Universal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F075B-E320-A1B4-3CC8-0AA548FB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3505059"/>
            <a:ext cx="5529431" cy="6156263"/>
          </a:xfrm>
        </p:spPr>
        <p:txBody>
          <a:bodyPr/>
          <a:lstStyle/>
          <a:p>
            <a:r>
              <a:rPr lang="en-US" sz="4000" dirty="0">
                <a:latin typeface="Citypop"/>
              </a:rPr>
              <a:t>Only use Pickle instructions that alter the stack</a:t>
            </a:r>
          </a:p>
          <a:p>
            <a:r>
              <a:rPr lang="en-US" sz="4000" dirty="0">
                <a:latin typeface="Citypop"/>
              </a:rPr>
              <a:t>So long as the stack is the same before our code runs and after we can do anything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4000" u="sng" dirty="0">
                <a:solidFill>
                  <a:schemeClr val="accent1"/>
                </a:solidFill>
                <a:latin typeface="Citypop"/>
              </a:rPr>
              <a:t>Pop</a:t>
            </a:r>
            <a:r>
              <a:rPr lang="en-US" sz="4000" dirty="0">
                <a:latin typeface="Citypop"/>
              </a:rPr>
              <a:t> is your best friend at cleanup time</a:t>
            </a:r>
            <a:endParaRPr lang="en-US" sz="40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CD581-74BF-D0D4-5261-1CB48AA6A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Leave No Trace</a:t>
            </a:r>
          </a:p>
          <a:p>
            <a:endParaRPr lang="en-US" dirty="0">
              <a:latin typeface="Citypop"/>
            </a:endParaRPr>
          </a:p>
        </p:txBody>
      </p:sp>
      <p:pic>
        <p:nvPicPr>
          <p:cNvPr id="5122" name="Picture 2" descr="Original Pickle Pops">
            <a:extLst>
              <a:ext uri="{FF2B5EF4-FFF2-40B4-BE49-F238E27FC236}">
                <a16:creationId xmlns:a16="http://schemas.microsoft.com/office/drawing/2014/main" id="{9F59AB7D-0FD4-6E93-820C-968E769D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815" y="0"/>
            <a:ext cx="368617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D95-F885-50B6-C9ED-74BD67CA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" y="868681"/>
            <a:ext cx="7475220" cy="984885"/>
          </a:xfrm>
        </p:spPr>
        <p:txBody>
          <a:bodyPr/>
          <a:lstStyle/>
          <a:p>
            <a:r>
              <a:rPr lang="en-US" dirty="0">
                <a:latin typeface="Citypop"/>
              </a:rPr>
              <a:t>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F2AD-560F-53E5-5AE0-1E418783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" y="2411746"/>
            <a:ext cx="7475220" cy="7484729"/>
          </a:xfrm>
        </p:spPr>
        <p:txBody>
          <a:bodyPr/>
          <a:lstStyle/>
          <a:p>
            <a:r>
              <a:rPr lang="en-US" sz="4000" dirty="0">
                <a:latin typeface="Citypop"/>
              </a:rPr>
              <a:t>1. Access and replace a </a:t>
            </a:r>
            <a:r>
              <a:rPr lang="en-US" sz="4000" strike="sngStrike" dirty="0">
                <a:solidFill>
                  <a:schemeClr val="accent1"/>
                </a:solidFill>
                <a:latin typeface="Citypop"/>
              </a:rPr>
              <a:t>unsigned executable</a:t>
            </a:r>
            <a:r>
              <a:rPr lang="en-US" sz="4000" dirty="0">
                <a:latin typeface="Citypop"/>
              </a:rPr>
              <a:t> </a:t>
            </a:r>
            <a:r>
              <a:rPr lang="en-US" sz="4000" dirty="0">
                <a:solidFill>
                  <a:schemeClr val="accent3"/>
                </a:solidFill>
                <a:latin typeface="Citypop"/>
              </a:rPr>
              <a:t>pickle</a:t>
            </a:r>
            <a:r>
              <a:rPr lang="en-US" sz="4000" dirty="0">
                <a:latin typeface="Citypop"/>
              </a:rPr>
              <a:t> someone else will load (supply chain, watering hole, phishing) </a:t>
            </a:r>
            <a:endParaRPr lang="en-US" sz="4000" dirty="0">
              <a:solidFill>
                <a:schemeClr val="accent3"/>
              </a:solidFill>
              <a:latin typeface="Citypop"/>
            </a:endParaRPr>
          </a:p>
          <a:p>
            <a:r>
              <a:rPr lang="en-US" sz="4000" dirty="0">
                <a:latin typeface="Citypop"/>
              </a:rPr>
              <a:t>2. Wait for callback</a:t>
            </a:r>
          </a:p>
          <a:p>
            <a:r>
              <a:rPr lang="en-US" sz="4000" dirty="0">
                <a:latin typeface="Citypop"/>
              </a:rPr>
              <a:t>3. Pivot  and profit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39A21-EF67-A755-9333-E2E93F24F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7475220" cy="875772"/>
          </a:xfrm>
        </p:spPr>
        <p:txBody>
          <a:bodyPr/>
          <a:lstStyle/>
          <a:p>
            <a:r>
              <a:rPr lang="en-US" dirty="0">
                <a:latin typeface="Citypop"/>
              </a:rPr>
              <a:t>How would this Play Out</a:t>
            </a:r>
          </a:p>
        </p:txBody>
      </p:sp>
      <p:pic>
        <p:nvPicPr>
          <p:cNvPr id="26" name="Picture 25" descr="A picture containing text, screenshot, indoor, computer&#10;&#10;Description automatically generated">
            <a:extLst>
              <a:ext uri="{FF2B5EF4-FFF2-40B4-BE49-F238E27FC236}">
                <a16:creationId xmlns:a16="http://schemas.microsoft.com/office/drawing/2014/main" id="{9A809B3B-C5BC-4102-3A67-14A37FE1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9050"/>
            <a:ext cx="9982200" cy="102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D95-F885-50B6-C9ED-74BD67CA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F2AD-560F-53E5-5AE0-1E418783C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trike="sngStrike" dirty="0">
                <a:latin typeface="Citypop"/>
              </a:rPr>
              <a:t>Scan it like you would an executable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Antivirus software is hard because pickles are not a file type</a:t>
            </a:r>
          </a:p>
          <a:p>
            <a:r>
              <a:rPr lang="en-US" sz="4000" dirty="0">
                <a:latin typeface="Citypop"/>
              </a:rPr>
              <a:t>Verify it is the same file as when it was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Check an HMAC or hash assuming you have a 100% secure storage mechanism</a:t>
            </a:r>
          </a:p>
          <a:p>
            <a:r>
              <a:rPr lang="en-US" sz="4000" dirty="0" err="1">
                <a:latin typeface="Citypop"/>
              </a:rPr>
              <a:t>Fickling</a:t>
            </a:r>
            <a:r>
              <a:rPr lang="en-US" sz="4000" dirty="0">
                <a:latin typeface="Citypop"/>
              </a:rPr>
              <a:t> is the closest to a true solution, but isn’t what they recommend either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39A21-EF67-A755-9333-E2E93F24F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How to detect a malicious pickle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381DA-03E0-D224-2120-B7B866A9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06" y="8448337"/>
            <a:ext cx="9830576" cy="2016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4FE7BE-0BA6-35DD-CCCE-ED9BAE7342FE}"/>
              </a:ext>
            </a:extLst>
          </p:cNvPr>
          <p:cNvSpPr/>
          <p:nvPr/>
        </p:nvSpPr>
        <p:spPr>
          <a:xfrm>
            <a:off x="4177553" y="9843247"/>
            <a:ext cx="9484659" cy="44375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D95-F885-50B6-C9ED-74BD67CA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itypop"/>
              </a:rPr>
              <a:t>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F2AD-560F-53E5-5AE0-1E418783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3505059"/>
            <a:ext cx="11625431" cy="6156263"/>
          </a:xfrm>
        </p:spPr>
        <p:txBody>
          <a:bodyPr/>
          <a:lstStyle/>
          <a:p>
            <a:r>
              <a:rPr lang="en-US" sz="4000" u="sng">
                <a:solidFill>
                  <a:schemeClr val="accent1"/>
                </a:solidFill>
                <a:latin typeface="Citypop"/>
              </a:rPr>
              <a:t>Don’t load them</a:t>
            </a:r>
            <a:endParaRPr lang="en-US" sz="4000" u="sng" dirty="0">
              <a:solidFill>
                <a:schemeClr val="accent1"/>
              </a:solidFill>
              <a:latin typeface="Citypop"/>
            </a:endParaRPr>
          </a:p>
          <a:p>
            <a:r>
              <a:rPr lang="en-US" sz="4000" dirty="0">
                <a:latin typeface="Citypop"/>
              </a:rPr>
              <a:t>“secure” methods involve knowing every function called</a:t>
            </a:r>
          </a:p>
          <a:p>
            <a:r>
              <a:rPr lang="en-US" sz="4000" dirty="0">
                <a:latin typeface="Citypop"/>
              </a:rPr>
              <a:t>Even then, python jails are not something generally consider effective</a:t>
            </a:r>
          </a:p>
          <a:p>
            <a:endParaRPr lang="en-US" sz="4000" dirty="0">
              <a:latin typeface="Citypop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39A21-EF67-A755-9333-E2E93F24F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How to safely load a Pickle of dubious origins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A1792-BA85-8614-58CE-C5AF31C6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514" y="0"/>
            <a:ext cx="551660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D95-F885-50B6-C9ED-74BD67CA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424" y="868681"/>
            <a:ext cx="8550995" cy="984885"/>
          </a:xfrm>
        </p:spPr>
        <p:txBody>
          <a:bodyPr/>
          <a:lstStyle/>
          <a:p>
            <a:r>
              <a:rPr lang="en-US" dirty="0">
                <a:latin typeface="Citypop"/>
              </a:rPr>
              <a:t>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F2AD-560F-53E5-5AE0-1E418783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35" y="214157"/>
            <a:ext cx="8590788" cy="10072843"/>
          </a:xfrm>
        </p:spPr>
        <p:txBody>
          <a:bodyPr/>
          <a:lstStyle/>
          <a:p>
            <a:r>
              <a:rPr lang="en-US" sz="4000" dirty="0">
                <a:latin typeface="Citypop"/>
              </a:rPr>
              <a:t>creating something </a:t>
            </a:r>
            <a:r>
              <a:rPr lang="en-US" sz="4000" u="sng" dirty="0">
                <a:solidFill>
                  <a:schemeClr val="accent1"/>
                </a:solidFill>
                <a:latin typeface="Citypop"/>
              </a:rPr>
              <a:t>new</a:t>
            </a:r>
            <a:endParaRPr lang="en-US" sz="4000" u="sng" dirty="0">
              <a:latin typeface="Citypop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Release the layers as code or a signed executable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Release the weights as a binary blob</a:t>
            </a:r>
          </a:p>
          <a:p>
            <a:r>
              <a:rPr lang="en-US" sz="4000" u="sng" dirty="0">
                <a:solidFill>
                  <a:schemeClr val="accent1"/>
                </a:solidFill>
                <a:latin typeface="Citypop"/>
              </a:rPr>
              <a:t>Irreplaceable</a:t>
            </a:r>
            <a:r>
              <a:rPr lang="en-US" sz="4000" dirty="0">
                <a:latin typeface="Citypop"/>
              </a:rPr>
              <a:t> existing pickles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protect them like unsigned executables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verify integrity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Only offer downloads over encrypted channels (HTTPS)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itypop"/>
              </a:rPr>
              <a:t>If an adversary ever gets access, </a:t>
            </a:r>
            <a:r>
              <a:rPr lang="en-US" sz="4000" u="sng" dirty="0">
                <a:solidFill>
                  <a:schemeClr val="accent1"/>
                </a:solidFill>
                <a:latin typeface="Citypop"/>
              </a:rPr>
              <a:t>delete and recreate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latin typeface="Citypop"/>
            </a:endParaRPr>
          </a:p>
          <a:p>
            <a:endParaRPr lang="en-US" sz="4000" dirty="0">
              <a:latin typeface="Citypop"/>
            </a:endParaRPr>
          </a:p>
          <a:p>
            <a:endParaRPr lang="en-US" sz="4000" dirty="0">
              <a:latin typeface="Citypop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39A21-EF67-A755-9333-E2E93F24F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6424" y="1813561"/>
            <a:ext cx="8550995" cy="875772"/>
          </a:xfrm>
        </p:spPr>
        <p:txBody>
          <a:bodyPr/>
          <a:lstStyle/>
          <a:p>
            <a:r>
              <a:rPr lang="en-US" dirty="0">
                <a:latin typeface="Citypop"/>
              </a:rPr>
              <a:t>So what can we do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D4C81-5700-4C94-43A4-8C090562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25" y="2453841"/>
            <a:ext cx="9381575" cy="78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7B16-2C0A-3890-5DCC-EC61E5A9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2212-1DFA-EA61-1E1D-BC314CB60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If it allows </a:t>
            </a:r>
            <a:r>
              <a:rPr lang="en-US" sz="4000" u="sng" dirty="0">
                <a:solidFill>
                  <a:schemeClr val="accent1"/>
                </a:solidFill>
                <a:latin typeface="+mn-lt"/>
              </a:rPr>
              <a:t>arbitrary layers</a:t>
            </a:r>
            <a:r>
              <a:rPr lang="en-US" sz="4000" dirty="0">
                <a:latin typeface="+mn-lt"/>
              </a:rPr>
              <a:t>, it is likely be </a:t>
            </a:r>
            <a:r>
              <a:rPr lang="en-US" sz="4000" u="sng" dirty="0">
                <a:solidFill>
                  <a:schemeClr val="accent1"/>
                </a:solidFill>
                <a:latin typeface="+mn-lt"/>
              </a:rPr>
              <a:t>vulnerable</a:t>
            </a:r>
          </a:p>
          <a:p>
            <a:r>
              <a:rPr lang="en-US" sz="4000" dirty="0">
                <a:latin typeface="+mn-lt"/>
              </a:rPr>
              <a:t>For example, ONNX has an existing POC</a:t>
            </a:r>
            <a:r>
              <a:rPr lang="en-US" sz="4000" baseline="30000" dirty="0">
                <a:latin typeface="+mn-lt"/>
              </a:rPr>
              <a:t>1</a:t>
            </a:r>
          </a:p>
          <a:p>
            <a:r>
              <a:rPr lang="en-US" sz="4000" dirty="0">
                <a:latin typeface="+mn-lt"/>
              </a:rPr>
              <a:t>ONNX and the rest could make great research projects</a:t>
            </a:r>
            <a:endParaRPr lang="en-US" sz="4000" baseline="300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A19B1-3A48-4D2B-5431-70BA57B0B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Citypop"/>
              </a:rPr>
              <a:t>So ONNX and other formats are safe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A7786-E707-F81C-4740-9E4FBE33C0FB}"/>
              </a:ext>
            </a:extLst>
          </p:cNvPr>
          <p:cNvSpPr txBox="1"/>
          <p:nvPr/>
        </p:nvSpPr>
        <p:spPr>
          <a:xfrm>
            <a:off x="561975" y="9915721"/>
            <a:ext cx="16506825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4"/>
                </a:solidFill>
                <a:latin typeface="Citypop"/>
              </a:rPr>
              <a:t>1. </a:t>
            </a:r>
            <a:r>
              <a:rPr lang="en-US" sz="1600" b="0" i="0" dirty="0">
                <a:solidFill>
                  <a:schemeClr val="accent4"/>
                </a:solidFill>
                <a:effectLst/>
                <a:latin typeface="Citypop"/>
                <a:hlinkClick r:id="rId2"/>
              </a:rPr>
              <a:t>https://github.com/alkaet/LobotoMl/tree/main/ONNX_runtime_hacks</a:t>
            </a:r>
            <a:endParaRPr lang="en-US" sz="1600" dirty="0">
              <a:solidFill>
                <a:schemeClr val="accent4"/>
              </a:solidFill>
              <a:latin typeface="Citypop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C910A0-B2B6-E6F9-31A4-8D807268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6221759"/>
            <a:ext cx="10917936" cy="280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78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250" y="3505059"/>
            <a:ext cx="7218949" cy="6198208"/>
          </a:xfrm>
        </p:spPr>
        <p:txBody>
          <a:bodyPr/>
          <a:lstStyle/>
          <a:p>
            <a:r>
              <a:rPr lang="en-US" sz="4000" u="sng" dirty="0">
                <a:solidFill>
                  <a:schemeClr val="accent1"/>
                </a:solidFill>
                <a:latin typeface="+mj-lt"/>
              </a:rPr>
              <a:t>Marco Slaviero</a:t>
            </a:r>
            <a:r>
              <a:rPr lang="en-US" sz="4000" u="sng" baseline="30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4000" dirty="0">
                <a:latin typeface="+mj-lt"/>
              </a:rPr>
              <a:t> explains how to create malicious Pickles</a:t>
            </a:r>
          </a:p>
          <a:p>
            <a:r>
              <a:rPr lang="en-US" sz="4000" dirty="0">
                <a:latin typeface="+mj-lt"/>
              </a:rPr>
              <a:t>Pickles are code</a:t>
            </a:r>
          </a:p>
          <a:p>
            <a:r>
              <a:rPr lang="en-US" sz="4000" dirty="0">
                <a:latin typeface="+mj-lt"/>
              </a:rPr>
              <a:t>Predominately deserialization attacks at the time</a:t>
            </a:r>
          </a:p>
          <a:p>
            <a:endParaRPr lang="en-US" sz="4000" dirty="0">
              <a:latin typeface="+mj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06A9085-476A-0DB6-364D-04079D79A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happened 11 years ago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17758-D48F-2B9E-09EE-CD958B10ECE7}"/>
              </a:ext>
            </a:extLst>
          </p:cNvPr>
          <p:cNvSpPr txBox="1"/>
          <p:nvPr/>
        </p:nvSpPr>
        <p:spPr>
          <a:xfrm>
            <a:off x="561975" y="9915721"/>
            <a:ext cx="16506825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1. </a:t>
            </a:r>
            <a:r>
              <a:rPr lang="en-US" sz="1600" b="0" i="0" dirty="0" err="1">
                <a:solidFill>
                  <a:schemeClr val="accent4"/>
                </a:solidFill>
                <a:effectLst/>
                <a:latin typeface="+mj-lt"/>
              </a:rPr>
              <a:t>BlackHat</a:t>
            </a:r>
            <a:r>
              <a:rPr lang="en-US" sz="1600" b="0" i="0" dirty="0">
                <a:solidFill>
                  <a:schemeClr val="accent4"/>
                </a:solidFill>
                <a:effectLst/>
                <a:latin typeface="+mj-lt"/>
              </a:rPr>
              <a:t> 2011 - "Sour Pickles, A serialized exploitation guide in one part" by Marco </a:t>
            </a:r>
            <a:r>
              <a:rPr lang="en-US" sz="1600" b="0" i="0" dirty="0" err="1">
                <a:solidFill>
                  <a:schemeClr val="accent4"/>
                </a:solidFill>
                <a:effectLst/>
                <a:latin typeface="+mj-lt"/>
              </a:rPr>
              <a:t>Slaviero</a:t>
            </a:r>
            <a:r>
              <a:rPr lang="en-US" sz="1600" b="0" i="0" dirty="0">
                <a:solidFill>
                  <a:schemeClr val="accent4"/>
                </a:solidFill>
                <a:effectLst/>
                <a:latin typeface="+mj-lt"/>
              </a:rPr>
              <a:t> -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600" dirty="0">
                <a:latin typeface="+mj-lt"/>
                <a:hlinkClick r:id="rId3"/>
              </a:rPr>
              <a:t>YouTube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56450-943E-4AEC-11C6-B64B7B39C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199" y="2781095"/>
            <a:ext cx="9354361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EA6200-402C-4D56-8F20-7DFA329E7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82247"/>
              </p:ext>
            </p:extLst>
          </p:nvPr>
        </p:nvGraphicFramePr>
        <p:xfrm>
          <a:off x="9432289" y="3825240"/>
          <a:ext cx="8541487" cy="565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1487">
                  <a:extLst>
                    <a:ext uri="{9D8B030D-6E8A-4147-A177-3AD203B41FA5}">
                      <a16:colId xmlns:a16="http://schemas.microsoft.com/office/drawing/2014/main" val="954955120"/>
                    </a:ext>
                  </a:extLst>
                </a:gridCol>
              </a:tblGrid>
              <a:tr h="18694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US" sz="2700" b="0" dirty="0">
                          <a:solidFill>
                            <a:schemeClr val="accent1"/>
                          </a:solidFill>
                          <a:latin typeface="+mn-lt"/>
                        </a:rPr>
                        <a:t>Code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US" sz="2300" b="0" dirty="0">
                          <a:solidFill>
                            <a:schemeClr val="accent4"/>
                          </a:solidFill>
                          <a:latin typeface="+mn-lt"/>
                        </a:rPr>
                        <a:t>Attack and defense code will be released at </a:t>
                      </a:r>
                      <a:r>
                        <a:rPr lang="en-US" sz="2300" b="0" dirty="0">
                          <a:solidFill>
                            <a:schemeClr val="accent4"/>
                          </a:solidFill>
                          <a:latin typeface="+mn-lt"/>
                          <a:hlinkClick r:id="rId3"/>
                        </a:rPr>
                        <a:t>https://github.com/coldwaterq/pickle_injector</a:t>
                      </a:r>
                      <a:endParaRPr lang="en-US" sz="2300" b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0" marR="304800" marT="304800" marB="304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600298"/>
                  </a:ext>
                </a:extLst>
              </a:tr>
              <a:tr h="18694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US" sz="2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Mythic Pickle Wrapper</a:t>
                      </a:r>
                    </a:p>
                    <a:p>
                      <a:pPr marL="0" marR="0" lvl="0" indent="0" algn="l" defTabSz="15240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95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wrapper for the Mythic Medusa agent will be released at</a:t>
                      </a:r>
                      <a:endParaRPr lang="en-US" sz="27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US" sz="2300" b="0" dirty="0">
                          <a:solidFill>
                            <a:schemeClr val="accent4"/>
                          </a:solidFill>
                          <a:latin typeface="+mn-lt"/>
                          <a:hlinkClick r:id="rId4"/>
                        </a:rPr>
                        <a:t>https://github.com/MythicAgents/pickle_wrapper</a:t>
                      </a:r>
                      <a:endParaRPr lang="en-US" sz="2300" b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0" marR="304800" marT="304800" marB="304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77774"/>
                  </a:ext>
                </a:extLst>
              </a:tr>
              <a:tr h="1869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US" sz="2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Questions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95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If you have any questions, ask me in person or feel free to ask me on Twitter </a:t>
                      </a: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95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@ColdwaterQ</a:t>
                      </a:r>
                      <a:endParaRPr lang="en-US" sz="2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0" marR="304800" marT="304800" marB="304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3129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4C083F-DEA0-4353-9B08-EE98FC6CED6C}"/>
              </a:ext>
            </a:extLst>
          </p:cNvPr>
          <p:cNvSpPr txBox="1"/>
          <p:nvPr/>
        </p:nvSpPr>
        <p:spPr>
          <a:xfrm>
            <a:off x="9286262" y="2672860"/>
            <a:ext cx="5204758" cy="757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  <a:latin typeface="Citypop"/>
              </a:rPr>
              <a:t>Code and Questions</a:t>
            </a:r>
          </a:p>
        </p:txBody>
      </p:sp>
      <p:pic>
        <p:nvPicPr>
          <p:cNvPr id="3" name="Picture 2" descr="Teams&#10;&#10;Description automatically generated with medium confidence">
            <a:extLst>
              <a:ext uri="{FF2B5EF4-FFF2-40B4-BE49-F238E27FC236}">
                <a16:creationId xmlns:a16="http://schemas.microsoft.com/office/drawing/2014/main" id="{0EF5E76F-7624-1985-1E0D-CB57E9FD7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09" y="1190625"/>
            <a:ext cx="9591415" cy="90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843D-C220-8824-61E3-5678C9D9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051A0-CD46-7331-D1C0-FC1C56AD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6550468"/>
            <a:ext cx="16581120" cy="6156263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Pickles are still code</a:t>
            </a:r>
          </a:p>
          <a:p>
            <a:r>
              <a:rPr lang="en-US" sz="4000" dirty="0">
                <a:latin typeface="+mj-lt"/>
              </a:rPr>
              <a:t>Machine Learning (AI) libraries started to be released using Pickles to save models</a:t>
            </a:r>
          </a:p>
          <a:p>
            <a:r>
              <a:rPr lang="en-US" sz="4000" dirty="0">
                <a:latin typeface="+mj-lt"/>
              </a:rPr>
              <a:t>Pickles for Models are like </a:t>
            </a:r>
            <a:r>
              <a:rPr lang="en-US" sz="4000" u="sng" dirty="0">
                <a:solidFill>
                  <a:schemeClr val="accent1"/>
                </a:solidFill>
                <a:latin typeface="+mj-lt"/>
              </a:rPr>
              <a:t>Macros for Office Documents</a:t>
            </a:r>
          </a:p>
          <a:p>
            <a:endParaRPr lang="en-US" sz="4000" dirty="0">
              <a:latin typeface="+mj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C46674-C144-E8F4-3408-935EF3CA6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/>
          <a:p>
            <a:r>
              <a:rPr lang="en-US" dirty="0">
                <a:latin typeface="+mj-lt"/>
              </a:rPr>
              <a:t>What’s different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70A3A-8E20-1952-89C6-A155DCE1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04" y="2251447"/>
            <a:ext cx="12095311" cy="40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C9DB-4C38-BB7F-8094-8ADF3F5A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6DF8-008A-00B7-5BA2-46CDD8A0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" y="2769960"/>
            <a:ext cx="8021619" cy="6156263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 combination of layers and weights</a:t>
            </a:r>
          </a:p>
          <a:p>
            <a:r>
              <a:rPr lang="en-US" sz="4000" dirty="0">
                <a:latin typeface="+mn-lt"/>
              </a:rPr>
              <a:t>Layers are the equation represented as code</a:t>
            </a:r>
          </a:p>
          <a:p>
            <a:r>
              <a:rPr lang="en-US" sz="4000" dirty="0">
                <a:latin typeface="+mn-lt"/>
              </a:rPr>
              <a:t>Weights are the coefficients which we view as learned data</a:t>
            </a:r>
          </a:p>
          <a:p>
            <a:r>
              <a:rPr lang="en-US" sz="4000" dirty="0">
                <a:latin typeface="+mn-lt"/>
              </a:rPr>
              <a:t>Pickles are the perfect way to save these</a:t>
            </a:r>
            <a:r>
              <a:rPr lang="en-US" sz="4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4000" dirty="0">
                <a:latin typeface="+mn-lt"/>
              </a:rPr>
              <a:t>because it combines code and data, while </a:t>
            </a:r>
            <a:r>
              <a:rPr lang="en-US" sz="4000" u="sng" dirty="0">
                <a:solidFill>
                  <a:schemeClr val="accent1"/>
                </a:solidFill>
                <a:latin typeface="+mn-lt"/>
              </a:rPr>
              <a:t>ignoring security</a:t>
            </a:r>
          </a:p>
          <a:p>
            <a:r>
              <a:rPr lang="en-US" sz="4000" dirty="0">
                <a:latin typeface="+mn-lt"/>
              </a:rPr>
              <a:t>Often multiple pickles are stacked in one file</a:t>
            </a:r>
            <a:r>
              <a:rPr lang="en-US" sz="4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4000" u="sng" dirty="0">
                <a:solidFill>
                  <a:schemeClr val="accent1"/>
                </a:solidFill>
                <a:latin typeface="+mn-lt"/>
              </a:rPr>
              <a:t>to represent a single model</a:t>
            </a:r>
            <a:endParaRPr lang="en-US" sz="4000" u="sng" dirty="0"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186A52-4DF2-44E9-1196-F1C75D95B9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/>
          <a:p>
            <a:r>
              <a:rPr lang="en-US" dirty="0">
                <a:latin typeface="+mn-lt"/>
              </a:rPr>
              <a:t>Models?</a:t>
            </a:r>
          </a:p>
        </p:txBody>
      </p:sp>
      <p:pic>
        <p:nvPicPr>
          <p:cNvPr id="2050" name="Picture 2" descr="Ostrich Clip Art">
            <a:extLst>
              <a:ext uri="{FF2B5EF4-FFF2-40B4-BE49-F238E27FC236}">
                <a16:creationId xmlns:a16="http://schemas.microsoft.com/office/drawing/2014/main" id="{5E1537C4-949F-D011-B06D-1EAB8DB1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62698"/>
            <a:ext cx="9144000" cy="77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79E92F-0C66-CF23-220F-E577BD18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+mn-lt"/>
              </a:rPr>
              <a:t>Making a Malicious Pickle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BD3525-ACF6-0682-5458-383F355D8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48" y="3505059"/>
            <a:ext cx="15210324" cy="6198208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C58B3A-5EEA-1FE5-F1C7-D55C97D64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/>
          <a:p>
            <a:r>
              <a:rPr lang="en-US" dirty="0">
                <a:latin typeface="+mn-lt"/>
              </a:rPr>
              <a:t>Examples from the Internet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B84C8-19C9-B513-A27E-EDB47E5EF546}"/>
              </a:ext>
            </a:extLst>
          </p:cNvPr>
          <p:cNvSpPr txBox="1"/>
          <p:nvPr/>
        </p:nvSpPr>
        <p:spPr>
          <a:xfrm>
            <a:off x="561975" y="9915721"/>
            <a:ext cx="16506825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4"/>
                </a:solidFill>
              </a:rPr>
              <a:t>1. </a:t>
            </a:r>
            <a:r>
              <a:rPr lang="en-US" sz="1600" b="0" i="0" dirty="0">
                <a:solidFill>
                  <a:schemeClr val="accent4"/>
                </a:solidFill>
                <a:effectLst/>
                <a:hlinkClick r:id="rId4"/>
              </a:rPr>
              <a:t>https://blog.nelhage.com/2011/03/exploiting-pickle/</a:t>
            </a:r>
            <a:endParaRPr lang="en-US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B55B3F1A-2EB8-FFFD-A881-E00297360F11}"/>
              </a:ext>
            </a:extLst>
          </p:cNvPr>
          <p:cNvSpPr txBox="1">
            <a:spLocks/>
          </p:cNvSpPr>
          <p:nvPr/>
        </p:nvSpPr>
        <p:spPr bwMode="auto">
          <a:xfrm>
            <a:off x="10811820" y="745506"/>
            <a:ext cx="7007337" cy="103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0" cap="all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5pPr>
            <a:lvl6pPr marL="762015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6pPr>
            <a:lvl7pPr marL="1524030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7pPr>
            <a:lvl8pPr marL="2286046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8pPr>
            <a:lvl9pPr marL="3048061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914400"/>
            <a:r>
              <a:rPr lang="en-US" dirty="0">
                <a:latin typeface="+mn-lt"/>
              </a:rPr>
              <a:t>Inspecting Pickles</a:t>
            </a:r>
            <a:endParaRPr lang="en-US" kern="0" dirty="0">
              <a:latin typeface="+mn-lt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244CDEA-0B57-7D89-30D2-64C7E537424C}"/>
              </a:ext>
            </a:extLst>
          </p:cNvPr>
          <p:cNvSpPr txBox="1">
            <a:spLocks/>
          </p:cNvSpPr>
          <p:nvPr/>
        </p:nvSpPr>
        <p:spPr bwMode="auto">
          <a:xfrm>
            <a:off x="9888390" y="2867154"/>
            <a:ext cx="8399610" cy="69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SzPct val="100000"/>
              <a:buFontTx/>
              <a:buNone/>
              <a:defRPr sz="2400" b="0">
                <a:solidFill>
                  <a:schemeClr val="accent4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52519" indent="0" algn="l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SzPct val="100000"/>
              <a:buFontTx/>
              <a:buNone/>
              <a:defRPr sz="2000" b="0">
                <a:solidFill>
                  <a:schemeClr val="accent4"/>
                </a:solidFill>
                <a:latin typeface="Trebuchet MS" pitchFamily="34" charset="0"/>
              </a:defRPr>
            </a:lvl2pPr>
            <a:lvl3pPr marL="1815078" indent="0" algn="l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accent4"/>
                </a:solidFill>
                <a:latin typeface="Trebuchet MS" pitchFamily="34" charset="0"/>
              </a:defRPr>
            </a:lvl3pPr>
            <a:lvl4pPr marL="2958101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4pPr>
            <a:lvl5pPr marL="3529612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4000" dirty="0">
                <a:latin typeface="+mn-lt"/>
              </a:rPr>
              <a:t>Python’s built in </a:t>
            </a:r>
            <a:r>
              <a:rPr lang="en-US" sz="4000" u="sng" dirty="0" err="1">
                <a:solidFill>
                  <a:schemeClr val="accent1"/>
                </a:solidFill>
                <a:latin typeface="+mn-lt"/>
              </a:rPr>
              <a:t>pickletools.dis</a:t>
            </a:r>
            <a:r>
              <a:rPr lang="en-US" sz="4000" u="sng" dirty="0">
                <a:solidFill>
                  <a:schemeClr val="accent1"/>
                </a:solidFill>
                <a:latin typeface="+mn-lt"/>
              </a:rPr>
              <a:t>()</a:t>
            </a:r>
            <a:r>
              <a:rPr lang="en-US" sz="4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4000" dirty="0">
                <a:latin typeface="+mn-lt"/>
              </a:rPr>
              <a:t>produces a disassembly of a pickle</a:t>
            </a:r>
          </a:p>
          <a:p>
            <a:r>
              <a:rPr lang="en-US" sz="4000" dirty="0">
                <a:solidFill>
                  <a:schemeClr val="accent2"/>
                </a:solidFill>
                <a:latin typeface="+mn-lt"/>
              </a:rPr>
              <a:t>1.</a:t>
            </a:r>
            <a:r>
              <a:rPr lang="en-US" sz="4000" dirty="0">
                <a:latin typeface="+mn-lt"/>
              </a:rPr>
              <a:t> Reference to </a:t>
            </a:r>
            <a:r>
              <a:rPr lang="en-US" sz="4000" dirty="0" err="1">
                <a:latin typeface="+mn-lt"/>
              </a:rPr>
              <a:t>subprocess.Popen</a:t>
            </a:r>
            <a:r>
              <a:rPr lang="en-US" sz="4000" dirty="0">
                <a:latin typeface="+mn-lt"/>
              </a:rPr>
              <a:t> added to the stack</a:t>
            </a:r>
          </a:p>
          <a:p>
            <a:r>
              <a:rPr lang="en-US" sz="4000" dirty="0">
                <a:solidFill>
                  <a:schemeClr val="accent2"/>
                </a:solidFill>
                <a:latin typeface="+mn-lt"/>
              </a:rPr>
              <a:t>2.</a:t>
            </a:r>
            <a:r>
              <a:rPr lang="en-US" sz="4000" dirty="0">
                <a:latin typeface="+mn-lt"/>
              </a:rPr>
              <a:t> Mark the beginning of parameters, write them on the stack, and combine them into one reference</a:t>
            </a:r>
          </a:p>
          <a:p>
            <a:r>
              <a:rPr lang="en-US" sz="4000" dirty="0">
                <a:solidFill>
                  <a:schemeClr val="accent2"/>
                </a:solidFill>
                <a:latin typeface="+mn-lt"/>
              </a:rPr>
              <a:t>3.</a:t>
            </a:r>
            <a:r>
              <a:rPr lang="en-US" sz="4000" dirty="0">
                <a:latin typeface="+mn-lt"/>
              </a:rPr>
              <a:t> Reduce the two references to one reference to the result of the function called with the parameters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904CA09-01C2-513E-C15B-2F742D564188}"/>
              </a:ext>
            </a:extLst>
          </p:cNvPr>
          <p:cNvSpPr txBox="1">
            <a:spLocks/>
          </p:cNvSpPr>
          <p:nvPr/>
        </p:nvSpPr>
        <p:spPr bwMode="auto">
          <a:xfrm>
            <a:off x="10811820" y="1661851"/>
            <a:ext cx="7007337" cy="8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SzPct val="100000"/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952519" indent="0" algn="ctr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SzPct val="100000"/>
              <a:buFontTx/>
              <a:buNone/>
              <a:defRPr sz="4667" b="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SzPct val="100000"/>
              <a:buFontTx/>
              <a:buNone/>
              <a:defRPr sz="4667" b="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>
                <a:latin typeface="+mn-lt"/>
              </a:rPr>
              <a:t>Disassembly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100B4-2EF3-B356-F8D1-49288563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1" y="1578357"/>
            <a:ext cx="9796058" cy="69932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723E79-91DD-4955-2508-35E4346792F5}"/>
              </a:ext>
            </a:extLst>
          </p:cNvPr>
          <p:cNvSpPr/>
          <p:nvPr/>
        </p:nvSpPr>
        <p:spPr>
          <a:xfrm>
            <a:off x="2581841" y="1990165"/>
            <a:ext cx="6633882" cy="138056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F00A7-C523-AD43-BF00-3A80A744E2AC}"/>
              </a:ext>
            </a:extLst>
          </p:cNvPr>
          <p:cNvSpPr/>
          <p:nvPr/>
        </p:nvSpPr>
        <p:spPr>
          <a:xfrm>
            <a:off x="2581842" y="3370729"/>
            <a:ext cx="6633882" cy="394447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D42EF-0A62-197F-A6AD-28A2E4EB0B8F}"/>
              </a:ext>
            </a:extLst>
          </p:cNvPr>
          <p:cNvSpPr/>
          <p:nvPr/>
        </p:nvSpPr>
        <p:spPr>
          <a:xfrm>
            <a:off x="2581841" y="7315200"/>
            <a:ext cx="6633882" cy="43030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0AB95-4EAF-7374-A464-FE5A2462223C}"/>
              </a:ext>
            </a:extLst>
          </p:cNvPr>
          <p:cNvSpPr txBox="1"/>
          <p:nvPr/>
        </p:nvSpPr>
        <p:spPr>
          <a:xfrm>
            <a:off x="8175817" y="2721065"/>
            <a:ext cx="806824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accent2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49854-0733-2117-36AC-25501BE81FD4}"/>
              </a:ext>
            </a:extLst>
          </p:cNvPr>
          <p:cNvSpPr txBox="1"/>
          <p:nvPr/>
        </p:nvSpPr>
        <p:spPr>
          <a:xfrm>
            <a:off x="8175817" y="5342964"/>
            <a:ext cx="806824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accent2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A3D00-E2EE-D0FB-5BDF-45E0615DA17F}"/>
              </a:ext>
            </a:extLst>
          </p:cNvPr>
          <p:cNvSpPr txBox="1"/>
          <p:nvPr/>
        </p:nvSpPr>
        <p:spPr>
          <a:xfrm>
            <a:off x="8274429" y="7222044"/>
            <a:ext cx="806824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accent2"/>
                </a:solidFill>
                <a:latin typeface="Trebuchet MS" panose="020B06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78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3B9F-70F3-E831-E48F-CDC4CD6D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Making a Pickle Malicious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85AC-EE75-46BA-0132-0A7DA42E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>
                <a:latin typeface="+mn-lt"/>
              </a:rPr>
              <a:t>Fickling</a:t>
            </a:r>
            <a:r>
              <a:rPr lang="en-US" sz="4000" dirty="0">
                <a:latin typeface="+mn-lt"/>
              </a:rPr>
              <a:t> is made by </a:t>
            </a:r>
            <a:r>
              <a:rPr lang="en-US" sz="4000" u="sng" dirty="0">
                <a:solidFill>
                  <a:schemeClr val="accent1"/>
                </a:solidFill>
                <a:latin typeface="+mn-lt"/>
              </a:rPr>
              <a:t>Trail of Bits</a:t>
            </a:r>
          </a:p>
          <a:p>
            <a:r>
              <a:rPr lang="en-US" sz="4000" dirty="0">
                <a:latin typeface="+mn-lt"/>
              </a:rPr>
              <a:t>It can inject python code into an existing pickle and scan pickles to </a:t>
            </a:r>
            <a:r>
              <a:rPr lang="en-US" sz="4000" u="sng" dirty="0">
                <a:solidFill>
                  <a:schemeClr val="accent1"/>
                </a:solidFill>
                <a:latin typeface="+mn-lt"/>
              </a:rPr>
              <a:t>attempt</a:t>
            </a:r>
            <a:r>
              <a:rPr lang="en-US" sz="4000" dirty="0">
                <a:latin typeface="+mn-lt"/>
              </a:rPr>
              <a:t> to detect malice</a:t>
            </a:r>
          </a:p>
          <a:p>
            <a:endParaRPr lang="en-US" sz="4000" dirty="0">
              <a:latin typeface="+mn-lt"/>
            </a:endParaRPr>
          </a:p>
          <a:p>
            <a:r>
              <a:rPr lang="en-US" sz="4000" b="1" dirty="0">
                <a:solidFill>
                  <a:schemeClr val="accent3"/>
                </a:solidFill>
                <a:latin typeface="+mn-lt"/>
              </a:rPr>
              <a:t>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More complicated than we require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Can only really inject at the beginning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9F48A-855D-1347-4228-5ECCF896E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>
                <a:latin typeface="+mn-lt"/>
              </a:rPr>
              <a:t>Fickling</a:t>
            </a:r>
            <a:r>
              <a:rPr lang="en-US">
                <a:latin typeface="+mn-lt"/>
              </a:rPr>
              <a:t>… Awesome, but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95E0B-C718-4DDC-FE7D-485B2D8D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04" y="5309195"/>
            <a:ext cx="10675756" cy="25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6909-4BE3-38B2-AF17-D19D30F4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itypop"/>
              </a:rPr>
              <a:t>Making a Pickle Malicious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0F8A3-86CD-F73C-280F-F2C6A2FA4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3505059"/>
            <a:ext cx="7916177" cy="6156263"/>
          </a:xfrm>
        </p:spPr>
        <p:txBody>
          <a:bodyPr/>
          <a:lstStyle/>
          <a:p>
            <a:r>
              <a:rPr lang="en-US" sz="4000" dirty="0">
                <a:latin typeface="Citypop"/>
              </a:rPr>
              <a:t>Symbolic interpreter is safer than loading the pickle</a:t>
            </a:r>
          </a:p>
          <a:p>
            <a:r>
              <a:rPr lang="en-US" sz="4000" dirty="0">
                <a:latin typeface="Citypop"/>
              </a:rPr>
              <a:t>Bugs prevent loading every pickle</a:t>
            </a:r>
          </a:p>
          <a:p>
            <a:r>
              <a:rPr lang="en-US" sz="4000" dirty="0">
                <a:latin typeface="Citypop"/>
              </a:rPr>
              <a:t>Trying to patch </a:t>
            </a:r>
            <a:r>
              <a:rPr lang="en-US" sz="4000">
                <a:latin typeface="Citypop"/>
              </a:rPr>
              <a:t>this led </a:t>
            </a:r>
            <a:r>
              <a:rPr lang="en-US" sz="4000" dirty="0">
                <a:latin typeface="Citypop"/>
              </a:rPr>
              <a:t>me down this rabbit hole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39CC4-331D-4954-FE8A-3D71D3847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latin typeface="Citypop"/>
              </a:rPr>
              <a:t>Fickling</a:t>
            </a:r>
            <a:r>
              <a:rPr lang="en-US" dirty="0">
                <a:latin typeface="Citypop"/>
              </a:rPr>
              <a:t>… More complicated</a:t>
            </a:r>
          </a:p>
        </p:txBody>
      </p:sp>
      <p:pic>
        <p:nvPicPr>
          <p:cNvPr id="4098" name="Picture 2" descr="dish, food, produce, vegetable, cuisine, asian food, pickles, canning, mixed, pickling, food preservation, tursu, achaar">
            <a:extLst>
              <a:ext uri="{FF2B5EF4-FFF2-40B4-BE49-F238E27FC236}">
                <a16:creationId xmlns:a16="http://schemas.microsoft.com/office/drawing/2014/main" id="{E82159D7-9D88-773B-FDF5-3E609BD7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17" y="3505059"/>
            <a:ext cx="8664943" cy="57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2339D8-4375-472C-A426-502E2D8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itypop"/>
              </a:rPr>
              <a:t>Making a Pickle Malicious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3A22F8-6616-43E3-A171-6B176241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86" y="5119299"/>
            <a:ext cx="7835410" cy="4195148"/>
          </a:xfrm>
        </p:spPr>
        <p:txBody>
          <a:bodyPr/>
          <a:lstStyle/>
          <a:p>
            <a:r>
              <a:rPr lang="en-US" sz="4000" dirty="0" err="1">
                <a:latin typeface="Citypop"/>
              </a:rPr>
              <a:t>Fickling’s</a:t>
            </a:r>
            <a:r>
              <a:rPr lang="en-US" sz="4000" dirty="0">
                <a:latin typeface="Citypop"/>
              </a:rPr>
              <a:t> shell code leaves a pointer on the stack</a:t>
            </a:r>
          </a:p>
          <a:p>
            <a:r>
              <a:rPr lang="en-US" sz="4000" dirty="0">
                <a:latin typeface="Citypop"/>
              </a:rPr>
              <a:t>Would corrupt the result if added anywhere other than the beginning</a:t>
            </a:r>
            <a:endParaRPr lang="en-US" sz="4000" dirty="0">
              <a:solidFill>
                <a:schemeClr val="tx2"/>
              </a:solidFill>
              <a:latin typeface="Citypop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6F99A1-40C1-452D-A9B2-54EDDFCAB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latin typeface="Citypop"/>
              </a:rPr>
              <a:t>Fickling</a:t>
            </a:r>
            <a:r>
              <a:rPr lang="en-US" dirty="0">
                <a:latin typeface="Citypop"/>
              </a:rPr>
              <a:t>… Only inject at the Beginning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76DD9-CC6C-C0DA-A1A3-73886216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796" y="0"/>
            <a:ext cx="9587204" cy="1028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FD76C5-B465-9B17-C5C3-ED0A0F52E290}"/>
              </a:ext>
            </a:extLst>
          </p:cNvPr>
          <p:cNvSpPr/>
          <p:nvPr/>
        </p:nvSpPr>
        <p:spPr>
          <a:xfrm>
            <a:off x="9144000" y="53787"/>
            <a:ext cx="8426824" cy="21694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Defcon 30">
      <a:dk1>
        <a:srgbClr val="CDCDCD"/>
      </a:dk1>
      <a:lt1>
        <a:srgbClr val="FFFFFF"/>
      </a:lt1>
      <a:dk2>
        <a:srgbClr val="000000"/>
      </a:dk2>
      <a:lt2>
        <a:srgbClr val="71CC98"/>
      </a:lt2>
      <a:accent1>
        <a:srgbClr val="C16784"/>
      </a:accent1>
      <a:accent2>
        <a:srgbClr val="326295"/>
      </a:accent2>
      <a:accent3>
        <a:srgbClr val="71CC98"/>
      </a:accent3>
      <a:accent4>
        <a:srgbClr val="4B9560"/>
      </a:accent4>
      <a:accent5>
        <a:srgbClr val="C04C36"/>
      </a:accent5>
      <a:accent6>
        <a:srgbClr val="0071C5"/>
      </a:accent6>
      <a:hlink>
        <a:srgbClr val="71CC98"/>
      </a:hlink>
      <a:folHlink>
        <a:srgbClr val="71CC98"/>
      </a:folHlink>
    </a:clrScheme>
    <a:fontScheme name="Defcon 30">
      <a:majorFont>
        <a:latin typeface="Citypop"/>
        <a:ea typeface=""/>
        <a:cs typeface=""/>
      </a:majorFont>
      <a:minorFont>
        <a:latin typeface="Citypo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PPT_Template_LIGHT_NEW" id="{C155199A-4051-4077-9B61-8C08366C575E}" vid="{EE00D7B2-1BCD-4A56-BF5E-EA419BCB5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898</Words>
  <Application>Microsoft Office PowerPoint</Application>
  <PresentationFormat>Custom</PresentationFormat>
  <Paragraphs>122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Citypop</vt:lpstr>
      <vt:lpstr>Courier New</vt:lpstr>
      <vt:lpstr>Trebuchet MS</vt:lpstr>
      <vt:lpstr>Wingdings</vt:lpstr>
      <vt:lpstr>Title &amp; Bullet</vt:lpstr>
      <vt:lpstr>BACKDOORING Pickles: A decade only made things worse</vt:lpstr>
      <vt:lpstr>Background</vt:lpstr>
      <vt:lpstr>Background</vt:lpstr>
      <vt:lpstr>Background</vt:lpstr>
      <vt:lpstr>Making a Malicious Pickle</vt:lpstr>
      <vt:lpstr>PowerPoint Presentation</vt:lpstr>
      <vt:lpstr>Making a Pickle Malicious</vt:lpstr>
      <vt:lpstr>Making a Pickle Malicious</vt:lpstr>
      <vt:lpstr>Making a Pickle Malicious</vt:lpstr>
      <vt:lpstr>under The Pickle Hood</vt:lpstr>
      <vt:lpstr>UNIVERSAL ATTACK</vt:lpstr>
      <vt:lpstr>Universal Attack</vt:lpstr>
      <vt:lpstr>Universal Attack</vt:lpstr>
      <vt:lpstr>Universal Attack</vt:lpstr>
      <vt:lpstr>Real Life</vt:lpstr>
      <vt:lpstr>Real Life</vt:lpstr>
      <vt:lpstr>Real Life</vt:lpstr>
      <vt:lpstr>Real Life</vt:lpstr>
      <vt:lpstr>Real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2022-08-09T17:26:53Z</dcterms:created>
  <dcterms:modified xsi:type="dcterms:W3CDTF">2022-08-09T17:27:35Z</dcterms:modified>
</cp:coreProperties>
</file>